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0" r:id="rId2"/>
  </p:sldMasterIdLst>
  <p:notesMasterIdLst>
    <p:notesMasterId r:id="rId69"/>
  </p:notesMasterIdLst>
  <p:sldIdLst>
    <p:sldId id="373" r:id="rId3"/>
    <p:sldId id="473" r:id="rId4"/>
    <p:sldId id="488" r:id="rId5"/>
    <p:sldId id="498" r:id="rId6"/>
    <p:sldId id="508" r:id="rId7"/>
    <p:sldId id="509" r:id="rId8"/>
    <p:sldId id="513" r:id="rId9"/>
    <p:sldId id="514" r:id="rId10"/>
    <p:sldId id="515" r:id="rId11"/>
    <p:sldId id="516" r:id="rId12"/>
    <p:sldId id="517" r:id="rId13"/>
    <p:sldId id="468" r:id="rId14"/>
    <p:sldId id="471" r:id="rId15"/>
    <p:sldId id="469" r:id="rId16"/>
    <p:sldId id="470" r:id="rId17"/>
    <p:sldId id="467" r:id="rId18"/>
    <p:sldId id="472" r:id="rId19"/>
    <p:sldId id="499" r:id="rId20"/>
    <p:sldId id="477" r:id="rId21"/>
    <p:sldId id="475" r:id="rId22"/>
    <p:sldId id="510" r:id="rId23"/>
    <p:sldId id="506" r:id="rId24"/>
    <p:sldId id="489" r:id="rId25"/>
    <p:sldId id="490" r:id="rId26"/>
    <p:sldId id="494" r:id="rId27"/>
    <p:sldId id="495" r:id="rId28"/>
    <p:sldId id="492" r:id="rId29"/>
    <p:sldId id="507" r:id="rId30"/>
    <p:sldId id="493" r:id="rId31"/>
    <p:sldId id="501" r:id="rId32"/>
    <p:sldId id="505" r:id="rId33"/>
    <p:sldId id="478" r:id="rId34"/>
    <p:sldId id="503" r:id="rId35"/>
    <p:sldId id="504" r:id="rId36"/>
    <p:sldId id="480" r:id="rId37"/>
    <p:sldId id="502" r:id="rId38"/>
    <p:sldId id="482" r:id="rId39"/>
    <p:sldId id="500" r:id="rId40"/>
    <p:sldId id="511" r:id="rId41"/>
    <p:sldId id="512" r:id="rId42"/>
    <p:sldId id="553" r:id="rId43"/>
    <p:sldId id="554" r:id="rId44"/>
    <p:sldId id="558" r:id="rId45"/>
    <p:sldId id="518" r:id="rId46"/>
    <p:sldId id="521" r:id="rId47"/>
    <p:sldId id="523" r:id="rId48"/>
    <p:sldId id="522" r:id="rId49"/>
    <p:sldId id="526" r:id="rId50"/>
    <p:sldId id="525" r:id="rId51"/>
    <p:sldId id="529" r:id="rId52"/>
    <p:sldId id="531" r:id="rId53"/>
    <p:sldId id="532" r:id="rId54"/>
    <p:sldId id="533" r:id="rId55"/>
    <p:sldId id="534" r:id="rId56"/>
    <p:sldId id="535" r:id="rId57"/>
    <p:sldId id="536" r:id="rId58"/>
    <p:sldId id="537" r:id="rId59"/>
    <p:sldId id="538" r:id="rId60"/>
    <p:sldId id="539" r:id="rId61"/>
    <p:sldId id="540" r:id="rId62"/>
    <p:sldId id="543" r:id="rId63"/>
    <p:sldId id="541" r:id="rId64"/>
    <p:sldId id="544" r:id="rId65"/>
    <p:sldId id="545" r:id="rId66"/>
    <p:sldId id="546" r:id="rId67"/>
    <p:sldId id="371" r:id="rId6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465A"/>
    <a:srgbClr val="0291A0"/>
    <a:srgbClr val="F2F2F2"/>
    <a:srgbClr val="F5CFD1"/>
    <a:srgbClr val="DBE1E4"/>
    <a:srgbClr val="E9E8E9"/>
    <a:srgbClr val="444444"/>
    <a:srgbClr val="90CD59"/>
    <a:srgbClr val="F1C900"/>
    <a:srgbClr val="5466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24" autoAdjust="0"/>
    <p:restoredTop sz="89437" autoAdjust="0"/>
  </p:normalViewPr>
  <p:slideViewPr>
    <p:cSldViewPr snapToGrid="0">
      <p:cViewPr varScale="1">
        <p:scale>
          <a:sx n="100" d="100"/>
          <a:sy n="100" d="100"/>
        </p:scale>
        <p:origin x="402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636834-E218-40A7-88FA-09D974B52C6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E03F7F-E013-434E-942F-9F702C25FAC0}">
      <dgm:prSet phldrT="[Текст]" custT="1"/>
      <dgm:spPr>
        <a:solidFill>
          <a:srgbClr val="E4465A"/>
        </a:solidFill>
        <a:ln w="19050">
          <a:noFill/>
        </a:ln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Взаимодействие 223-ФЗ и подзаконных актов</a:t>
          </a:r>
          <a:endParaRPr lang="ru-RU" sz="1600" b="1" dirty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2DD29CAC-5504-48CA-9FC3-BABC8578175E}" type="parTrans" cxnId="{E3EAD89D-9783-4348-BC7C-8550364C301F}">
      <dgm:prSet/>
      <dgm:spPr/>
      <dgm:t>
        <a:bodyPr/>
        <a:lstStyle/>
        <a:p>
          <a:endParaRPr lang="ru-RU" sz="1600"/>
        </a:p>
      </dgm:t>
    </dgm:pt>
    <dgm:pt modelId="{CEE47AA9-2B62-406A-A88C-F6721C8450E3}" type="sibTrans" cxnId="{E3EAD89D-9783-4348-BC7C-8550364C301F}">
      <dgm:prSet custT="1"/>
      <dgm:spPr>
        <a:noFill/>
      </dgm:spPr>
      <dgm:t>
        <a:bodyPr/>
        <a:lstStyle/>
        <a:p>
          <a:endParaRPr lang="ru-RU" sz="1600"/>
        </a:p>
      </dgm:t>
    </dgm:pt>
    <dgm:pt modelId="{222B5C4C-50B8-4407-BC86-27D9789CAB71}">
      <dgm:prSet phldrT="[Текст]" custT="1"/>
      <dgm:spPr>
        <a:solidFill>
          <a:srgbClr val="F2F2F2"/>
        </a:solidFill>
      </dgm:spPr>
      <dgm:t>
        <a:bodyPr/>
        <a:lstStyle/>
        <a:p>
          <a:r>
            <a:rPr lang="ru-RU" sz="1600" b="1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Нормы подзаконных актов уточняют порядок информационного обеспечения закупки в отдельно взятых случаях. Никакого противоречия закона и подзаконных актов нет – следуем системному толкованию всей нормативно-правовой базы</a:t>
          </a:r>
          <a:endParaRPr lang="ru-RU" sz="16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0F4236C1-3675-4018-9AAA-82C263125B78}" type="parTrans" cxnId="{CF714AB2-CA27-4335-BCBB-94B80B497248}">
      <dgm:prSet/>
      <dgm:spPr/>
      <dgm:t>
        <a:bodyPr/>
        <a:lstStyle/>
        <a:p>
          <a:endParaRPr lang="ru-RU" sz="1600"/>
        </a:p>
      </dgm:t>
    </dgm:pt>
    <dgm:pt modelId="{8C7B8EBB-C605-491C-9555-C8BE76091DF0}" type="sibTrans" cxnId="{CF714AB2-CA27-4335-BCBB-94B80B497248}">
      <dgm:prSet custT="1"/>
      <dgm:spPr>
        <a:solidFill>
          <a:schemeClr val="bg1"/>
        </a:solidFill>
      </dgm:spPr>
      <dgm:t>
        <a:bodyPr/>
        <a:lstStyle/>
        <a:p>
          <a:endParaRPr lang="ru-RU" sz="1600"/>
        </a:p>
      </dgm:t>
    </dgm:pt>
    <dgm:pt modelId="{81406654-1BE3-4027-A64C-AB88EBA2C4FD}">
      <dgm:prSet phldrT="[Текст]" custT="1"/>
      <dgm:spPr>
        <a:solidFill>
          <a:srgbClr val="F2F2F2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600" b="1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Нормы подзаконных актов противоречат тому, что написано в законе. А приоритет имеют положения закона. Значит, не размещаем вообще никакую информацию</a:t>
          </a:r>
          <a:endParaRPr lang="ru-RU" sz="16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B9CCB0ED-4E0F-4C59-AECE-26C8BC03857F}" type="parTrans" cxnId="{C62F17BE-14C2-4852-978B-5B5CBFC8427E}">
      <dgm:prSet/>
      <dgm:spPr/>
      <dgm:t>
        <a:bodyPr/>
        <a:lstStyle/>
        <a:p>
          <a:endParaRPr lang="ru-RU" sz="1600"/>
        </a:p>
      </dgm:t>
    </dgm:pt>
    <dgm:pt modelId="{FEDDFE56-C804-46D8-9C9C-E68D24954533}" type="sibTrans" cxnId="{C62F17BE-14C2-4852-978B-5B5CBFC8427E}">
      <dgm:prSet custT="1"/>
      <dgm:spPr>
        <a:noFill/>
      </dgm:spPr>
      <dgm:t>
        <a:bodyPr/>
        <a:lstStyle/>
        <a:p>
          <a:endParaRPr lang="ru-RU" sz="1600"/>
        </a:p>
      </dgm:t>
    </dgm:pt>
    <dgm:pt modelId="{8A3FB283-08E8-40AD-922A-3A46944E3FC7}" type="pres">
      <dgm:prSet presAssocID="{6C636834-E218-40A7-88FA-09D974B52C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3F8A60-84A1-41CF-B674-BC75426947F1}" type="pres">
      <dgm:prSet presAssocID="{ABE03F7F-E013-434E-942F-9F702C25FAC0}" presName="node" presStyleLbl="node1" presStyleIdx="0" presStyleCnt="3" custScaleX="158804" custRadScaleRad="85407" custRadScaleInc="-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FE8535-A537-4027-9525-8632094AC34E}" type="pres">
      <dgm:prSet presAssocID="{CEE47AA9-2B62-406A-A88C-F6721C8450E3}" presName="sibTrans" presStyleLbl="sibTrans2D1" presStyleIdx="0" presStyleCnt="3" custScaleX="255630" custLinFactX="-500548" custLinFactY="-247744" custLinFactNeighborX="-600000" custLinFactNeighborY="-300000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3B512C34-7152-4DAA-8280-AB32F021B552}" type="pres">
      <dgm:prSet presAssocID="{CEE47AA9-2B62-406A-A88C-F6721C8450E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6971630-4D83-4AA3-B984-0222D23CE55F}" type="pres">
      <dgm:prSet presAssocID="{222B5C4C-50B8-4407-BC86-27D9789CAB71}" presName="node" presStyleLbl="node1" presStyleIdx="1" presStyleCnt="3" custScaleX="228246" custScaleY="200906" custRadScaleRad="127975" custRadScaleInc="-38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EE057-376B-46EE-9E80-72248C2C304D}" type="pres">
      <dgm:prSet presAssocID="{8C7B8EBB-C605-491C-9555-C8BE76091DF0}" presName="sibTrans" presStyleLbl="sibTrans2D1" presStyleIdx="1" presStyleCnt="3" custLinFactY="200000" custLinFactNeighborX="10596" custLinFactNeighborY="203974"/>
      <dgm:spPr/>
      <dgm:t>
        <a:bodyPr/>
        <a:lstStyle/>
        <a:p>
          <a:endParaRPr lang="ru-RU"/>
        </a:p>
      </dgm:t>
    </dgm:pt>
    <dgm:pt modelId="{2C174630-036C-4962-BAA8-333CCC448471}" type="pres">
      <dgm:prSet presAssocID="{8C7B8EBB-C605-491C-9555-C8BE76091DF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FE6D0D2C-B6DC-4C19-86A4-AE7670ABF7E7}" type="pres">
      <dgm:prSet presAssocID="{81406654-1BE3-4027-A64C-AB88EBA2C4FD}" presName="node" presStyleLbl="node1" presStyleIdx="2" presStyleCnt="3" custScaleX="228199" custScaleY="202564" custRadScaleRad="134337" custRadScaleInc="39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FB257-CD92-480C-929B-B65F91224E33}" type="pres">
      <dgm:prSet presAssocID="{FEDDFE56-C804-46D8-9C9C-E68D24954533}" presName="sibTrans" presStyleLbl="sibTrans2D1" presStyleIdx="2" presStyleCnt="3" custAng="10617938" custScaleX="255630" custLinFactX="-500000" custLinFactY="-200000" custLinFactNeighborX="-516639" custLinFactNeighborY="-217287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3AAAC3B0-B4F2-467B-8A84-B716245BA24E}" type="pres">
      <dgm:prSet presAssocID="{FEDDFE56-C804-46D8-9C9C-E68D24954533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85EE867A-7CDB-4E83-A7E6-190CD4BA9B87}" type="presOf" srcId="{8C7B8EBB-C605-491C-9555-C8BE76091DF0}" destId="{2C174630-036C-4962-BAA8-333CCC448471}" srcOrd="1" destOrd="0" presId="urn:microsoft.com/office/officeart/2005/8/layout/cycle7"/>
    <dgm:cxn modelId="{6144E464-D8EB-49DC-AB5C-46A430510A96}" type="presOf" srcId="{CEE47AA9-2B62-406A-A88C-F6721C8450E3}" destId="{40FE8535-A537-4027-9525-8632094AC34E}" srcOrd="0" destOrd="0" presId="urn:microsoft.com/office/officeart/2005/8/layout/cycle7"/>
    <dgm:cxn modelId="{E7A95B40-E9A7-454D-A6D9-9D7C3FD823EE}" type="presOf" srcId="{8C7B8EBB-C605-491C-9555-C8BE76091DF0}" destId="{03BEE057-376B-46EE-9E80-72248C2C304D}" srcOrd="0" destOrd="0" presId="urn:microsoft.com/office/officeart/2005/8/layout/cycle7"/>
    <dgm:cxn modelId="{E3EAD89D-9783-4348-BC7C-8550364C301F}" srcId="{6C636834-E218-40A7-88FA-09D974B52C67}" destId="{ABE03F7F-E013-434E-942F-9F702C25FAC0}" srcOrd="0" destOrd="0" parTransId="{2DD29CAC-5504-48CA-9FC3-BABC8578175E}" sibTransId="{CEE47AA9-2B62-406A-A88C-F6721C8450E3}"/>
    <dgm:cxn modelId="{517E9FFD-A1A4-4414-975A-22B9CBA1C1F2}" type="presOf" srcId="{ABE03F7F-E013-434E-942F-9F702C25FAC0}" destId="{993F8A60-84A1-41CF-B674-BC75426947F1}" srcOrd="0" destOrd="0" presId="urn:microsoft.com/office/officeart/2005/8/layout/cycle7"/>
    <dgm:cxn modelId="{1CB74213-4399-4406-8927-248D221EA553}" type="presOf" srcId="{CEE47AA9-2B62-406A-A88C-F6721C8450E3}" destId="{3B512C34-7152-4DAA-8280-AB32F021B552}" srcOrd="1" destOrd="0" presId="urn:microsoft.com/office/officeart/2005/8/layout/cycle7"/>
    <dgm:cxn modelId="{755279D8-CA06-451F-9945-FA2BC35B9F29}" type="presOf" srcId="{6C636834-E218-40A7-88FA-09D974B52C67}" destId="{8A3FB283-08E8-40AD-922A-3A46944E3FC7}" srcOrd="0" destOrd="0" presId="urn:microsoft.com/office/officeart/2005/8/layout/cycle7"/>
    <dgm:cxn modelId="{DE3ACE7B-43F5-40F7-B669-145869A4047C}" type="presOf" srcId="{FEDDFE56-C804-46D8-9C9C-E68D24954533}" destId="{3AAAC3B0-B4F2-467B-8A84-B716245BA24E}" srcOrd="1" destOrd="0" presId="urn:microsoft.com/office/officeart/2005/8/layout/cycle7"/>
    <dgm:cxn modelId="{8FBCB329-D03F-4E45-B9DA-98634DD1BE1C}" type="presOf" srcId="{81406654-1BE3-4027-A64C-AB88EBA2C4FD}" destId="{FE6D0D2C-B6DC-4C19-86A4-AE7670ABF7E7}" srcOrd="0" destOrd="0" presId="urn:microsoft.com/office/officeart/2005/8/layout/cycle7"/>
    <dgm:cxn modelId="{7ACD0D25-8886-4145-94CC-086DE563BD77}" type="presOf" srcId="{FEDDFE56-C804-46D8-9C9C-E68D24954533}" destId="{E7DFB257-CD92-480C-929B-B65F91224E33}" srcOrd="0" destOrd="0" presId="urn:microsoft.com/office/officeart/2005/8/layout/cycle7"/>
    <dgm:cxn modelId="{CF714AB2-CA27-4335-BCBB-94B80B497248}" srcId="{6C636834-E218-40A7-88FA-09D974B52C67}" destId="{222B5C4C-50B8-4407-BC86-27D9789CAB71}" srcOrd="1" destOrd="0" parTransId="{0F4236C1-3675-4018-9AAA-82C263125B78}" sibTransId="{8C7B8EBB-C605-491C-9555-C8BE76091DF0}"/>
    <dgm:cxn modelId="{6A9ABB7C-33DC-4488-8506-FC5465EB4690}" type="presOf" srcId="{222B5C4C-50B8-4407-BC86-27D9789CAB71}" destId="{F6971630-4D83-4AA3-B984-0222D23CE55F}" srcOrd="0" destOrd="0" presId="urn:microsoft.com/office/officeart/2005/8/layout/cycle7"/>
    <dgm:cxn modelId="{C62F17BE-14C2-4852-978B-5B5CBFC8427E}" srcId="{6C636834-E218-40A7-88FA-09D974B52C67}" destId="{81406654-1BE3-4027-A64C-AB88EBA2C4FD}" srcOrd="2" destOrd="0" parTransId="{B9CCB0ED-4E0F-4C59-AECE-26C8BC03857F}" sibTransId="{FEDDFE56-C804-46D8-9C9C-E68D24954533}"/>
    <dgm:cxn modelId="{40AC35A7-86F9-4930-999F-62F595447BB2}" type="presParOf" srcId="{8A3FB283-08E8-40AD-922A-3A46944E3FC7}" destId="{993F8A60-84A1-41CF-B674-BC75426947F1}" srcOrd="0" destOrd="0" presId="urn:microsoft.com/office/officeart/2005/8/layout/cycle7"/>
    <dgm:cxn modelId="{9A052844-5FE9-4591-BE56-A8CC0383E430}" type="presParOf" srcId="{8A3FB283-08E8-40AD-922A-3A46944E3FC7}" destId="{40FE8535-A537-4027-9525-8632094AC34E}" srcOrd="1" destOrd="0" presId="urn:microsoft.com/office/officeart/2005/8/layout/cycle7"/>
    <dgm:cxn modelId="{C1BBB5C9-B636-47D3-9DDC-440932651A9D}" type="presParOf" srcId="{40FE8535-A537-4027-9525-8632094AC34E}" destId="{3B512C34-7152-4DAA-8280-AB32F021B552}" srcOrd="0" destOrd="0" presId="urn:microsoft.com/office/officeart/2005/8/layout/cycle7"/>
    <dgm:cxn modelId="{FE39AADF-7BB9-43F7-9290-577878C3F7C2}" type="presParOf" srcId="{8A3FB283-08E8-40AD-922A-3A46944E3FC7}" destId="{F6971630-4D83-4AA3-B984-0222D23CE55F}" srcOrd="2" destOrd="0" presId="urn:microsoft.com/office/officeart/2005/8/layout/cycle7"/>
    <dgm:cxn modelId="{007DBF39-9EF1-4A4E-AE00-2A0E6FC57223}" type="presParOf" srcId="{8A3FB283-08E8-40AD-922A-3A46944E3FC7}" destId="{03BEE057-376B-46EE-9E80-72248C2C304D}" srcOrd="3" destOrd="0" presId="urn:microsoft.com/office/officeart/2005/8/layout/cycle7"/>
    <dgm:cxn modelId="{1EBF470D-CB4C-4F83-B24F-4F0F6D7F3D04}" type="presParOf" srcId="{03BEE057-376B-46EE-9E80-72248C2C304D}" destId="{2C174630-036C-4962-BAA8-333CCC448471}" srcOrd="0" destOrd="0" presId="urn:microsoft.com/office/officeart/2005/8/layout/cycle7"/>
    <dgm:cxn modelId="{AD71D26B-FF65-4951-9192-89D93C38347F}" type="presParOf" srcId="{8A3FB283-08E8-40AD-922A-3A46944E3FC7}" destId="{FE6D0D2C-B6DC-4C19-86A4-AE7670ABF7E7}" srcOrd="4" destOrd="0" presId="urn:microsoft.com/office/officeart/2005/8/layout/cycle7"/>
    <dgm:cxn modelId="{E02F6429-AC7B-45EA-8292-01892184EBF1}" type="presParOf" srcId="{8A3FB283-08E8-40AD-922A-3A46944E3FC7}" destId="{E7DFB257-CD92-480C-929B-B65F91224E33}" srcOrd="5" destOrd="0" presId="urn:microsoft.com/office/officeart/2005/8/layout/cycle7"/>
    <dgm:cxn modelId="{430FF616-DB8F-4878-9DE8-FCAC9C2A9956}" type="presParOf" srcId="{E7DFB257-CD92-480C-929B-B65F91224E33}" destId="{3AAAC3B0-B4F2-467B-8A84-B716245BA24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636834-E218-40A7-88FA-09D974B52C6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E03F7F-E013-434E-942F-9F702C25FAC0}">
      <dgm:prSet phldrT="[Текст]" custT="1"/>
      <dgm:spPr>
        <a:solidFill>
          <a:srgbClr val="E4465A"/>
        </a:solidFill>
        <a:ln w="19050">
          <a:noFill/>
        </a:ln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Исключаются ли такие закупки под действия 223-ФЗ?</a:t>
          </a:r>
          <a:endParaRPr lang="ru-RU" sz="1600" b="1" dirty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2DD29CAC-5504-48CA-9FC3-BABC8578175E}" type="parTrans" cxnId="{E3EAD89D-9783-4348-BC7C-8550364C301F}">
      <dgm:prSet/>
      <dgm:spPr/>
      <dgm:t>
        <a:bodyPr/>
        <a:lstStyle/>
        <a:p>
          <a:endParaRPr lang="ru-RU" sz="1600"/>
        </a:p>
      </dgm:t>
    </dgm:pt>
    <dgm:pt modelId="{CEE47AA9-2B62-406A-A88C-F6721C8450E3}" type="sibTrans" cxnId="{E3EAD89D-9783-4348-BC7C-8550364C301F}">
      <dgm:prSet custT="1"/>
      <dgm:spPr>
        <a:noFill/>
      </dgm:spPr>
      <dgm:t>
        <a:bodyPr/>
        <a:lstStyle/>
        <a:p>
          <a:endParaRPr lang="ru-RU" sz="1600"/>
        </a:p>
      </dgm:t>
    </dgm:pt>
    <dgm:pt modelId="{222B5C4C-50B8-4407-BC86-27D9789CAB71}">
      <dgm:prSet phldrT="[Текст]" custT="1"/>
      <dgm:spPr>
        <a:solidFill>
          <a:srgbClr val="F2F2F2"/>
        </a:solidFill>
      </dgm:spPr>
      <dgm:t>
        <a:bodyPr/>
        <a:lstStyle/>
        <a:p>
          <a:r>
            <a:rPr lang="ru-RU" sz="1600" b="1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Заказчик (потребитель) не упомянут в ст.37 35-ФЗ как лицо, для которого заключение договора является обязательным</a:t>
          </a:r>
          <a:endParaRPr lang="ru-RU" sz="16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0F4236C1-3675-4018-9AAA-82C263125B78}" type="parTrans" cxnId="{CF714AB2-CA27-4335-BCBB-94B80B497248}">
      <dgm:prSet/>
      <dgm:spPr/>
      <dgm:t>
        <a:bodyPr/>
        <a:lstStyle/>
        <a:p>
          <a:endParaRPr lang="ru-RU" sz="1600"/>
        </a:p>
      </dgm:t>
    </dgm:pt>
    <dgm:pt modelId="{8C7B8EBB-C605-491C-9555-C8BE76091DF0}" type="sibTrans" cxnId="{CF714AB2-CA27-4335-BCBB-94B80B497248}">
      <dgm:prSet custT="1"/>
      <dgm:spPr>
        <a:solidFill>
          <a:schemeClr val="bg1"/>
        </a:solidFill>
      </dgm:spPr>
      <dgm:t>
        <a:bodyPr/>
        <a:lstStyle/>
        <a:p>
          <a:endParaRPr lang="ru-RU" sz="1600"/>
        </a:p>
      </dgm:t>
    </dgm:pt>
    <dgm:pt modelId="{81406654-1BE3-4027-A64C-AB88EBA2C4FD}">
      <dgm:prSet phldrT="[Текст]" custT="1"/>
      <dgm:spPr>
        <a:solidFill>
          <a:srgbClr val="F2F2F2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600" b="1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Заказчик не может и обеспечивать свои функции без электроэнергии – значит, для него такие договоры обязательны!</a:t>
          </a:r>
          <a:endParaRPr lang="ru-RU" sz="16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B9CCB0ED-4E0F-4C59-AECE-26C8BC03857F}" type="parTrans" cxnId="{C62F17BE-14C2-4852-978B-5B5CBFC8427E}">
      <dgm:prSet/>
      <dgm:spPr/>
      <dgm:t>
        <a:bodyPr/>
        <a:lstStyle/>
        <a:p>
          <a:endParaRPr lang="ru-RU" sz="1600"/>
        </a:p>
      </dgm:t>
    </dgm:pt>
    <dgm:pt modelId="{FEDDFE56-C804-46D8-9C9C-E68D24954533}" type="sibTrans" cxnId="{C62F17BE-14C2-4852-978B-5B5CBFC8427E}">
      <dgm:prSet custT="1"/>
      <dgm:spPr>
        <a:noFill/>
      </dgm:spPr>
      <dgm:t>
        <a:bodyPr/>
        <a:lstStyle/>
        <a:p>
          <a:endParaRPr lang="ru-RU" sz="1600"/>
        </a:p>
      </dgm:t>
    </dgm:pt>
    <dgm:pt modelId="{8A3FB283-08E8-40AD-922A-3A46944E3FC7}" type="pres">
      <dgm:prSet presAssocID="{6C636834-E218-40A7-88FA-09D974B52C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3F8A60-84A1-41CF-B674-BC75426947F1}" type="pres">
      <dgm:prSet presAssocID="{ABE03F7F-E013-434E-942F-9F702C25FAC0}" presName="node" presStyleLbl="node1" presStyleIdx="0" presStyleCnt="3" custScaleX="158804" custRadScaleRad="85407" custRadScaleInc="-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FE8535-A537-4027-9525-8632094AC34E}" type="pres">
      <dgm:prSet presAssocID="{CEE47AA9-2B62-406A-A88C-F6721C8450E3}" presName="sibTrans" presStyleLbl="sibTrans2D1" presStyleIdx="0" presStyleCnt="3" custScaleX="255630" custLinFactX="-500548" custLinFactY="-247744" custLinFactNeighborX="-600000" custLinFactNeighborY="-300000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3B512C34-7152-4DAA-8280-AB32F021B552}" type="pres">
      <dgm:prSet presAssocID="{CEE47AA9-2B62-406A-A88C-F6721C8450E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6971630-4D83-4AA3-B984-0222D23CE55F}" type="pres">
      <dgm:prSet presAssocID="{222B5C4C-50B8-4407-BC86-27D9789CAB71}" presName="node" presStyleLbl="node1" presStyleIdx="1" presStyleCnt="3" custScaleX="228246" custScaleY="200906" custRadScaleRad="127975" custRadScaleInc="-38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EE057-376B-46EE-9E80-72248C2C304D}" type="pres">
      <dgm:prSet presAssocID="{8C7B8EBB-C605-491C-9555-C8BE76091DF0}" presName="sibTrans" presStyleLbl="sibTrans2D1" presStyleIdx="1" presStyleCnt="3" custLinFactY="200000" custLinFactNeighborX="10596" custLinFactNeighborY="203974"/>
      <dgm:spPr/>
      <dgm:t>
        <a:bodyPr/>
        <a:lstStyle/>
        <a:p>
          <a:endParaRPr lang="ru-RU"/>
        </a:p>
      </dgm:t>
    </dgm:pt>
    <dgm:pt modelId="{2C174630-036C-4962-BAA8-333CCC448471}" type="pres">
      <dgm:prSet presAssocID="{8C7B8EBB-C605-491C-9555-C8BE76091DF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FE6D0D2C-B6DC-4C19-86A4-AE7670ABF7E7}" type="pres">
      <dgm:prSet presAssocID="{81406654-1BE3-4027-A64C-AB88EBA2C4FD}" presName="node" presStyleLbl="node1" presStyleIdx="2" presStyleCnt="3" custScaleX="228199" custScaleY="202564" custRadScaleRad="134337" custRadScaleInc="39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FB257-CD92-480C-929B-B65F91224E33}" type="pres">
      <dgm:prSet presAssocID="{FEDDFE56-C804-46D8-9C9C-E68D24954533}" presName="sibTrans" presStyleLbl="sibTrans2D1" presStyleIdx="2" presStyleCnt="3" custAng="10617938" custScaleX="255630" custLinFactX="-500000" custLinFactY="-200000" custLinFactNeighborX="-516639" custLinFactNeighborY="-217287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3AAAC3B0-B4F2-467B-8A84-B716245BA24E}" type="pres">
      <dgm:prSet presAssocID="{FEDDFE56-C804-46D8-9C9C-E68D24954533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F7993E46-D09F-4EE9-BA22-63E2022B93C9}" type="presOf" srcId="{CEE47AA9-2B62-406A-A88C-F6721C8450E3}" destId="{3B512C34-7152-4DAA-8280-AB32F021B552}" srcOrd="1" destOrd="0" presId="urn:microsoft.com/office/officeart/2005/8/layout/cycle7"/>
    <dgm:cxn modelId="{1D5CC354-26BD-41C6-ABB4-7D9389BE1048}" type="presOf" srcId="{8C7B8EBB-C605-491C-9555-C8BE76091DF0}" destId="{2C174630-036C-4962-BAA8-333CCC448471}" srcOrd="1" destOrd="0" presId="urn:microsoft.com/office/officeart/2005/8/layout/cycle7"/>
    <dgm:cxn modelId="{64B01F4D-5E59-4315-9321-F01616DC0316}" type="presOf" srcId="{8C7B8EBB-C605-491C-9555-C8BE76091DF0}" destId="{03BEE057-376B-46EE-9E80-72248C2C304D}" srcOrd="0" destOrd="0" presId="urn:microsoft.com/office/officeart/2005/8/layout/cycle7"/>
    <dgm:cxn modelId="{E3EAD89D-9783-4348-BC7C-8550364C301F}" srcId="{6C636834-E218-40A7-88FA-09D974B52C67}" destId="{ABE03F7F-E013-434E-942F-9F702C25FAC0}" srcOrd="0" destOrd="0" parTransId="{2DD29CAC-5504-48CA-9FC3-BABC8578175E}" sibTransId="{CEE47AA9-2B62-406A-A88C-F6721C8450E3}"/>
    <dgm:cxn modelId="{A01BC54C-B6AA-416E-809B-14334762DDD4}" type="presOf" srcId="{222B5C4C-50B8-4407-BC86-27D9789CAB71}" destId="{F6971630-4D83-4AA3-B984-0222D23CE55F}" srcOrd="0" destOrd="0" presId="urn:microsoft.com/office/officeart/2005/8/layout/cycle7"/>
    <dgm:cxn modelId="{AC913A47-81D0-4EEF-A124-C3323CEC1E75}" type="presOf" srcId="{6C636834-E218-40A7-88FA-09D974B52C67}" destId="{8A3FB283-08E8-40AD-922A-3A46944E3FC7}" srcOrd="0" destOrd="0" presId="urn:microsoft.com/office/officeart/2005/8/layout/cycle7"/>
    <dgm:cxn modelId="{B99AEE73-CABB-4461-AEDC-9436667661F8}" type="presOf" srcId="{FEDDFE56-C804-46D8-9C9C-E68D24954533}" destId="{E7DFB257-CD92-480C-929B-B65F91224E33}" srcOrd="0" destOrd="0" presId="urn:microsoft.com/office/officeart/2005/8/layout/cycle7"/>
    <dgm:cxn modelId="{6595D086-7FFD-4270-90E5-13C119D583C3}" type="presOf" srcId="{CEE47AA9-2B62-406A-A88C-F6721C8450E3}" destId="{40FE8535-A537-4027-9525-8632094AC34E}" srcOrd="0" destOrd="0" presId="urn:microsoft.com/office/officeart/2005/8/layout/cycle7"/>
    <dgm:cxn modelId="{CF714AB2-CA27-4335-BCBB-94B80B497248}" srcId="{6C636834-E218-40A7-88FA-09D974B52C67}" destId="{222B5C4C-50B8-4407-BC86-27D9789CAB71}" srcOrd="1" destOrd="0" parTransId="{0F4236C1-3675-4018-9AAA-82C263125B78}" sibTransId="{8C7B8EBB-C605-491C-9555-C8BE76091DF0}"/>
    <dgm:cxn modelId="{FE0C3712-8D53-431E-89F5-957674217242}" type="presOf" srcId="{81406654-1BE3-4027-A64C-AB88EBA2C4FD}" destId="{FE6D0D2C-B6DC-4C19-86A4-AE7670ABF7E7}" srcOrd="0" destOrd="0" presId="urn:microsoft.com/office/officeart/2005/8/layout/cycle7"/>
    <dgm:cxn modelId="{A263C82E-71E7-4FA1-974E-08FE9B25C66F}" type="presOf" srcId="{ABE03F7F-E013-434E-942F-9F702C25FAC0}" destId="{993F8A60-84A1-41CF-B674-BC75426947F1}" srcOrd="0" destOrd="0" presId="urn:microsoft.com/office/officeart/2005/8/layout/cycle7"/>
    <dgm:cxn modelId="{7E3A80FD-39CA-4B76-9F18-F7430155566A}" type="presOf" srcId="{FEDDFE56-C804-46D8-9C9C-E68D24954533}" destId="{3AAAC3B0-B4F2-467B-8A84-B716245BA24E}" srcOrd="1" destOrd="0" presId="urn:microsoft.com/office/officeart/2005/8/layout/cycle7"/>
    <dgm:cxn modelId="{C62F17BE-14C2-4852-978B-5B5CBFC8427E}" srcId="{6C636834-E218-40A7-88FA-09D974B52C67}" destId="{81406654-1BE3-4027-A64C-AB88EBA2C4FD}" srcOrd="2" destOrd="0" parTransId="{B9CCB0ED-4E0F-4C59-AECE-26C8BC03857F}" sibTransId="{FEDDFE56-C804-46D8-9C9C-E68D24954533}"/>
    <dgm:cxn modelId="{A5549A44-6BFC-4B0D-B025-6B6AB26C61B1}" type="presParOf" srcId="{8A3FB283-08E8-40AD-922A-3A46944E3FC7}" destId="{993F8A60-84A1-41CF-B674-BC75426947F1}" srcOrd="0" destOrd="0" presId="urn:microsoft.com/office/officeart/2005/8/layout/cycle7"/>
    <dgm:cxn modelId="{480A0414-BA3E-488B-BA06-D6413EB1F890}" type="presParOf" srcId="{8A3FB283-08E8-40AD-922A-3A46944E3FC7}" destId="{40FE8535-A537-4027-9525-8632094AC34E}" srcOrd="1" destOrd="0" presId="urn:microsoft.com/office/officeart/2005/8/layout/cycle7"/>
    <dgm:cxn modelId="{0F0B1754-C630-474A-B656-72ABBBBF3CB4}" type="presParOf" srcId="{40FE8535-A537-4027-9525-8632094AC34E}" destId="{3B512C34-7152-4DAA-8280-AB32F021B552}" srcOrd="0" destOrd="0" presId="urn:microsoft.com/office/officeart/2005/8/layout/cycle7"/>
    <dgm:cxn modelId="{9E708064-4AC4-4732-B84F-623D21C508E6}" type="presParOf" srcId="{8A3FB283-08E8-40AD-922A-3A46944E3FC7}" destId="{F6971630-4D83-4AA3-B984-0222D23CE55F}" srcOrd="2" destOrd="0" presId="urn:microsoft.com/office/officeart/2005/8/layout/cycle7"/>
    <dgm:cxn modelId="{AD50350E-B624-4D87-AB30-33AA5594D588}" type="presParOf" srcId="{8A3FB283-08E8-40AD-922A-3A46944E3FC7}" destId="{03BEE057-376B-46EE-9E80-72248C2C304D}" srcOrd="3" destOrd="0" presId="urn:microsoft.com/office/officeart/2005/8/layout/cycle7"/>
    <dgm:cxn modelId="{98C139B7-6959-4D88-8EA0-246A52D342CD}" type="presParOf" srcId="{03BEE057-376B-46EE-9E80-72248C2C304D}" destId="{2C174630-036C-4962-BAA8-333CCC448471}" srcOrd="0" destOrd="0" presId="urn:microsoft.com/office/officeart/2005/8/layout/cycle7"/>
    <dgm:cxn modelId="{09BD4D69-8332-42F2-AFE1-189A05F650D1}" type="presParOf" srcId="{8A3FB283-08E8-40AD-922A-3A46944E3FC7}" destId="{FE6D0D2C-B6DC-4C19-86A4-AE7670ABF7E7}" srcOrd="4" destOrd="0" presId="urn:microsoft.com/office/officeart/2005/8/layout/cycle7"/>
    <dgm:cxn modelId="{4CD35071-D8F6-45B3-86BA-870A28CA743F}" type="presParOf" srcId="{8A3FB283-08E8-40AD-922A-3A46944E3FC7}" destId="{E7DFB257-CD92-480C-929B-B65F91224E33}" srcOrd="5" destOrd="0" presId="urn:microsoft.com/office/officeart/2005/8/layout/cycle7"/>
    <dgm:cxn modelId="{E584CBF4-27FD-4445-8D50-26B5D3D9D973}" type="presParOf" srcId="{E7DFB257-CD92-480C-929B-B65F91224E33}" destId="{3AAAC3B0-B4F2-467B-8A84-B716245BA24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636834-E218-40A7-88FA-09D974B52C6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E03F7F-E013-434E-942F-9F702C25FAC0}">
      <dgm:prSet phldrT="[Текст]" custT="1"/>
      <dgm:spPr>
        <a:solidFill>
          <a:srgbClr val="E4465A"/>
        </a:solidFill>
        <a:ln w="19050">
          <a:noFill/>
        </a:ln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Исключаются ли такие закупки под действия 223-ФЗ?</a:t>
          </a:r>
          <a:endParaRPr lang="ru-RU" sz="1600" b="1" dirty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2DD29CAC-5504-48CA-9FC3-BABC8578175E}" type="parTrans" cxnId="{E3EAD89D-9783-4348-BC7C-8550364C301F}">
      <dgm:prSet/>
      <dgm:spPr/>
      <dgm:t>
        <a:bodyPr/>
        <a:lstStyle/>
        <a:p>
          <a:endParaRPr lang="ru-RU" sz="1600"/>
        </a:p>
      </dgm:t>
    </dgm:pt>
    <dgm:pt modelId="{CEE47AA9-2B62-406A-A88C-F6721C8450E3}" type="sibTrans" cxnId="{E3EAD89D-9783-4348-BC7C-8550364C301F}">
      <dgm:prSet custT="1"/>
      <dgm:spPr>
        <a:noFill/>
      </dgm:spPr>
      <dgm:t>
        <a:bodyPr/>
        <a:lstStyle/>
        <a:p>
          <a:endParaRPr lang="ru-RU" sz="1600"/>
        </a:p>
      </dgm:t>
    </dgm:pt>
    <dgm:pt modelId="{222B5C4C-50B8-4407-BC86-27D9789CAB71}">
      <dgm:prSet phldrT="[Текст]" custT="1"/>
      <dgm:spPr>
        <a:solidFill>
          <a:srgbClr val="F2F2F2"/>
        </a:solidFill>
      </dgm:spPr>
      <dgm:t>
        <a:bodyPr/>
        <a:lstStyle/>
        <a:p>
          <a:r>
            <a:rPr lang="ru-RU" sz="1600" b="1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Заказчик (потребитель) не упомянут в ст.37 35-ФЗ как лицо, для которого заключение договора является обязательным</a:t>
          </a:r>
          <a:endParaRPr lang="ru-RU" sz="16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0F4236C1-3675-4018-9AAA-82C263125B78}" type="parTrans" cxnId="{CF714AB2-CA27-4335-BCBB-94B80B497248}">
      <dgm:prSet/>
      <dgm:spPr/>
      <dgm:t>
        <a:bodyPr/>
        <a:lstStyle/>
        <a:p>
          <a:endParaRPr lang="ru-RU" sz="1600"/>
        </a:p>
      </dgm:t>
    </dgm:pt>
    <dgm:pt modelId="{8C7B8EBB-C605-491C-9555-C8BE76091DF0}" type="sibTrans" cxnId="{CF714AB2-CA27-4335-BCBB-94B80B497248}">
      <dgm:prSet custT="1"/>
      <dgm:spPr>
        <a:solidFill>
          <a:schemeClr val="bg1"/>
        </a:solidFill>
      </dgm:spPr>
      <dgm:t>
        <a:bodyPr/>
        <a:lstStyle/>
        <a:p>
          <a:endParaRPr lang="ru-RU" sz="1600"/>
        </a:p>
      </dgm:t>
    </dgm:pt>
    <dgm:pt modelId="{81406654-1BE3-4027-A64C-AB88EBA2C4FD}">
      <dgm:prSet phldrT="[Текст]" custT="1"/>
      <dgm:spPr>
        <a:solidFill>
          <a:srgbClr val="F2F2F2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600" b="1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Заказчик не может и обеспечивать свои функции без электроэнергии – значит, для него такие договоры обязательны!</a:t>
          </a:r>
          <a:endParaRPr lang="ru-RU" sz="16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B9CCB0ED-4E0F-4C59-AECE-26C8BC03857F}" type="parTrans" cxnId="{C62F17BE-14C2-4852-978B-5B5CBFC8427E}">
      <dgm:prSet/>
      <dgm:spPr/>
      <dgm:t>
        <a:bodyPr/>
        <a:lstStyle/>
        <a:p>
          <a:endParaRPr lang="ru-RU" sz="1600"/>
        </a:p>
      </dgm:t>
    </dgm:pt>
    <dgm:pt modelId="{FEDDFE56-C804-46D8-9C9C-E68D24954533}" type="sibTrans" cxnId="{C62F17BE-14C2-4852-978B-5B5CBFC8427E}">
      <dgm:prSet custT="1"/>
      <dgm:spPr>
        <a:noFill/>
      </dgm:spPr>
      <dgm:t>
        <a:bodyPr/>
        <a:lstStyle/>
        <a:p>
          <a:endParaRPr lang="ru-RU" sz="1600"/>
        </a:p>
      </dgm:t>
    </dgm:pt>
    <dgm:pt modelId="{8A3FB283-08E8-40AD-922A-3A46944E3FC7}" type="pres">
      <dgm:prSet presAssocID="{6C636834-E218-40A7-88FA-09D974B52C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3F8A60-84A1-41CF-B674-BC75426947F1}" type="pres">
      <dgm:prSet presAssocID="{ABE03F7F-E013-434E-942F-9F702C25FAC0}" presName="node" presStyleLbl="node1" presStyleIdx="0" presStyleCnt="3" custScaleX="158804" custRadScaleRad="85407" custRadScaleInc="-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FE8535-A537-4027-9525-8632094AC34E}" type="pres">
      <dgm:prSet presAssocID="{CEE47AA9-2B62-406A-A88C-F6721C8450E3}" presName="sibTrans" presStyleLbl="sibTrans2D1" presStyleIdx="0" presStyleCnt="3" custScaleX="255630" custLinFactX="-500548" custLinFactY="-247744" custLinFactNeighborX="-600000" custLinFactNeighborY="-300000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3B512C34-7152-4DAA-8280-AB32F021B552}" type="pres">
      <dgm:prSet presAssocID="{CEE47AA9-2B62-406A-A88C-F6721C8450E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6971630-4D83-4AA3-B984-0222D23CE55F}" type="pres">
      <dgm:prSet presAssocID="{222B5C4C-50B8-4407-BC86-27D9789CAB71}" presName="node" presStyleLbl="node1" presStyleIdx="1" presStyleCnt="3" custScaleX="228246" custScaleY="200906" custRadScaleRad="127975" custRadScaleInc="-38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EE057-376B-46EE-9E80-72248C2C304D}" type="pres">
      <dgm:prSet presAssocID="{8C7B8EBB-C605-491C-9555-C8BE76091DF0}" presName="sibTrans" presStyleLbl="sibTrans2D1" presStyleIdx="1" presStyleCnt="3" custLinFactY="200000" custLinFactNeighborX="10596" custLinFactNeighborY="203974"/>
      <dgm:spPr/>
      <dgm:t>
        <a:bodyPr/>
        <a:lstStyle/>
        <a:p>
          <a:endParaRPr lang="ru-RU"/>
        </a:p>
      </dgm:t>
    </dgm:pt>
    <dgm:pt modelId="{2C174630-036C-4962-BAA8-333CCC448471}" type="pres">
      <dgm:prSet presAssocID="{8C7B8EBB-C605-491C-9555-C8BE76091DF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FE6D0D2C-B6DC-4C19-86A4-AE7670ABF7E7}" type="pres">
      <dgm:prSet presAssocID="{81406654-1BE3-4027-A64C-AB88EBA2C4FD}" presName="node" presStyleLbl="node1" presStyleIdx="2" presStyleCnt="3" custScaleX="228199" custScaleY="202564" custRadScaleRad="134337" custRadScaleInc="39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FB257-CD92-480C-929B-B65F91224E33}" type="pres">
      <dgm:prSet presAssocID="{FEDDFE56-C804-46D8-9C9C-E68D24954533}" presName="sibTrans" presStyleLbl="sibTrans2D1" presStyleIdx="2" presStyleCnt="3" custAng="10617938" custScaleX="255630" custLinFactX="-500000" custLinFactY="-200000" custLinFactNeighborX="-516639" custLinFactNeighborY="-217287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3AAAC3B0-B4F2-467B-8A84-B716245BA24E}" type="pres">
      <dgm:prSet presAssocID="{FEDDFE56-C804-46D8-9C9C-E68D24954533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9121C9BB-3D08-4010-B8A9-31DF55FB53B0}" type="presOf" srcId="{8C7B8EBB-C605-491C-9555-C8BE76091DF0}" destId="{03BEE057-376B-46EE-9E80-72248C2C304D}" srcOrd="0" destOrd="0" presId="urn:microsoft.com/office/officeart/2005/8/layout/cycle7"/>
    <dgm:cxn modelId="{E3EAD89D-9783-4348-BC7C-8550364C301F}" srcId="{6C636834-E218-40A7-88FA-09D974B52C67}" destId="{ABE03F7F-E013-434E-942F-9F702C25FAC0}" srcOrd="0" destOrd="0" parTransId="{2DD29CAC-5504-48CA-9FC3-BABC8578175E}" sibTransId="{CEE47AA9-2B62-406A-A88C-F6721C8450E3}"/>
    <dgm:cxn modelId="{40041217-B7A4-44CA-9922-3660C6D09A0C}" type="presOf" srcId="{8C7B8EBB-C605-491C-9555-C8BE76091DF0}" destId="{2C174630-036C-4962-BAA8-333CCC448471}" srcOrd="1" destOrd="0" presId="urn:microsoft.com/office/officeart/2005/8/layout/cycle7"/>
    <dgm:cxn modelId="{9D2BBDE0-BB03-4FF8-8663-90B66D1779C6}" type="presOf" srcId="{6C636834-E218-40A7-88FA-09D974B52C67}" destId="{8A3FB283-08E8-40AD-922A-3A46944E3FC7}" srcOrd="0" destOrd="0" presId="urn:microsoft.com/office/officeart/2005/8/layout/cycle7"/>
    <dgm:cxn modelId="{A19DD9A1-DCC5-44DE-BEC2-BCEE785A26A7}" type="presOf" srcId="{222B5C4C-50B8-4407-BC86-27D9789CAB71}" destId="{F6971630-4D83-4AA3-B984-0222D23CE55F}" srcOrd="0" destOrd="0" presId="urn:microsoft.com/office/officeart/2005/8/layout/cycle7"/>
    <dgm:cxn modelId="{30100454-C238-4A6E-A29E-4C6F658FA70A}" type="presOf" srcId="{FEDDFE56-C804-46D8-9C9C-E68D24954533}" destId="{3AAAC3B0-B4F2-467B-8A84-B716245BA24E}" srcOrd="1" destOrd="0" presId="urn:microsoft.com/office/officeart/2005/8/layout/cycle7"/>
    <dgm:cxn modelId="{0F4E4660-EAF9-440D-B284-1D79D3E72369}" type="presOf" srcId="{CEE47AA9-2B62-406A-A88C-F6721C8450E3}" destId="{3B512C34-7152-4DAA-8280-AB32F021B552}" srcOrd="1" destOrd="0" presId="urn:microsoft.com/office/officeart/2005/8/layout/cycle7"/>
    <dgm:cxn modelId="{7C6D4FDF-33EB-4149-9E5E-9E3FB7C902D4}" type="presOf" srcId="{FEDDFE56-C804-46D8-9C9C-E68D24954533}" destId="{E7DFB257-CD92-480C-929B-B65F91224E33}" srcOrd="0" destOrd="0" presId="urn:microsoft.com/office/officeart/2005/8/layout/cycle7"/>
    <dgm:cxn modelId="{301F21DF-EACB-4E63-B799-1ED59D1836F7}" type="presOf" srcId="{81406654-1BE3-4027-A64C-AB88EBA2C4FD}" destId="{FE6D0D2C-B6DC-4C19-86A4-AE7670ABF7E7}" srcOrd="0" destOrd="0" presId="urn:microsoft.com/office/officeart/2005/8/layout/cycle7"/>
    <dgm:cxn modelId="{05EB9B7E-4165-4D23-9836-CD5EBD3DF93B}" type="presOf" srcId="{CEE47AA9-2B62-406A-A88C-F6721C8450E3}" destId="{40FE8535-A537-4027-9525-8632094AC34E}" srcOrd="0" destOrd="0" presId="urn:microsoft.com/office/officeart/2005/8/layout/cycle7"/>
    <dgm:cxn modelId="{CF714AB2-CA27-4335-BCBB-94B80B497248}" srcId="{6C636834-E218-40A7-88FA-09D974B52C67}" destId="{222B5C4C-50B8-4407-BC86-27D9789CAB71}" srcOrd="1" destOrd="0" parTransId="{0F4236C1-3675-4018-9AAA-82C263125B78}" sibTransId="{8C7B8EBB-C605-491C-9555-C8BE76091DF0}"/>
    <dgm:cxn modelId="{8876B9A0-D8E3-451F-9658-77B239F79CB6}" type="presOf" srcId="{ABE03F7F-E013-434E-942F-9F702C25FAC0}" destId="{993F8A60-84A1-41CF-B674-BC75426947F1}" srcOrd="0" destOrd="0" presId="urn:microsoft.com/office/officeart/2005/8/layout/cycle7"/>
    <dgm:cxn modelId="{C62F17BE-14C2-4852-978B-5B5CBFC8427E}" srcId="{6C636834-E218-40A7-88FA-09D974B52C67}" destId="{81406654-1BE3-4027-A64C-AB88EBA2C4FD}" srcOrd="2" destOrd="0" parTransId="{B9CCB0ED-4E0F-4C59-AECE-26C8BC03857F}" sibTransId="{FEDDFE56-C804-46D8-9C9C-E68D24954533}"/>
    <dgm:cxn modelId="{F2F23564-E292-426E-8A5E-62D3CA9C8BC7}" type="presParOf" srcId="{8A3FB283-08E8-40AD-922A-3A46944E3FC7}" destId="{993F8A60-84A1-41CF-B674-BC75426947F1}" srcOrd="0" destOrd="0" presId="urn:microsoft.com/office/officeart/2005/8/layout/cycle7"/>
    <dgm:cxn modelId="{2B7EDBE4-DF80-4B5D-8C36-72B9952109FC}" type="presParOf" srcId="{8A3FB283-08E8-40AD-922A-3A46944E3FC7}" destId="{40FE8535-A537-4027-9525-8632094AC34E}" srcOrd="1" destOrd="0" presId="urn:microsoft.com/office/officeart/2005/8/layout/cycle7"/>
    <dgm:cxn modelId="{9752A60A-463C-4D53-B5F6-C48A9B3849E9}" type="presParOf" srcId="{40FE8535-A537-4027-9525-8632094AC34E}" destId="{3B512C34-7152-4DAA-8280-AB32F021B552}" srcOrd="0" destOrd="0" presId="urn:microsoft.com/office/officeart/2005/8/layout/cycle7"/>
    <dgm:cxn modelId="{BCD79B0C-7795-4000-ACCB-4D18C0E0A84F}" type="presParOf" srcId="{8A3FB283-08E8-40AD-922A-3A46944E3FC7}" destId="{F6971630-4D83-4AA3-B984-0222D23CE55F}" srcOrd="2" destOrd="0" presId="urn:microsoft.com/office/officeart/2005/8/layout/cycle7"/>
    <dgm:cxn modelId="{BD6DA400-4F0C-4FD8-A4A2-58916C0C8DFC}" type="presParOf" srcId="{8A3FB283-08E8-40AD-922A-3A46944E3FC7}" destId="{03BEE057-376B-46EE-9E80-72248C2C304D}" srcOrd="3" destOrd="0" presId="urn:microsoft.com/office/officeart/2005/8/layout/cycle7"/>
    <dgm:cxn modelId="{3D936106-FDFE-4BAA-AEB8-A6B7C17FFB33}" type="presParOf" srcId="{03BEE057-376B-46EE-9E80-72248C2C304D}" destId="{2C174630-036C-4962-BAA8-333CCC448471}" srcOrd="0" destOrd="0" presId="urn:microsoft.com/office/officeart/2005/8/layout/cycle7"/>
    <dgm:cxn modelId="{F3301D8E-E82D-4073-9C21-051F7F6E4E6E}" type="presParOf" srcId="{8A3FB283-08E8-40AD-922A-3A46944E3FC7}" destId="{FE6D0D2C-B6DC-4C19-86A4-AE7670ABF7E7}" srcOrd="4" destOrd="0" presId="urn:microsoft.com/office/officeart/2005/8/layout/cycle7"/>
    <dgm:cxn modelId="{284CB891-55E8-4F2E-A52E-A81E347112EF}" type="presParOf" srcId="{8A3FB283-08E8-40AD-922A-3A46944E3FC7}" destId="{E7DFB257-CD92-480C-929B-B65F91224E33}" srcOrd="5" destOrd="0" presId="urn:microsoft.com/office/officeart/2005/8/layout/cycle7"/>
    <dgm:cxn modelId="{701B4BDB-DA8A-4439-8A73-64553AFDCAD3}" type="presParOf" srcId="{E7DFB257-CD92-480C-929B-B65F91224E33}" destId="{3AAAC3B0-B4F2-467B-8A84-B716245BA24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7B227-4A70-4DA1-BCAB-4272055EF28C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FF4BF-4D56-4BC3-A5E2-BC91E8E79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506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1735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7908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4A8C8-E52E-450B-90EC-EDBE73D79FD2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8928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7908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0850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0032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6632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4913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423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3246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8548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00046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57769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39445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30006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9311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263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131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82239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30664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84873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31309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87265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63429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9936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41616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96277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032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73656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72538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46519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80058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0258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13860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64505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58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54839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59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29208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60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59838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61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719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51646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75910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63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79490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64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2263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65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4280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FF4BF-4D56-4BC3-A5E2-BC91E8E79405}" type="slidenum">
              <a:rPr lang="ru-RU" smtClean="0"/>
              <a:t>66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750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830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732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600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ts-tender.ru/" TargetMode="External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8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дресный бл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 userDrawn="1"/>
        </p:nvGrpSpPr>
        <p:grpSpPr>
          <a:xfrm>
            <a:off x="9588614" y="4404560"/>
            <a:ext cx="2603386" cy="2084166"/>
            <a:chOff x="9588614" y="4404560"/>
            <a:chExt cx="2603386" cy="2084166"/>
          </a:xfrm>
        </p:grpSpPr>
        <p:sp>
          <p:nvSpPr>
            <p:cNvPr id="15" name="Прямоугольник: скругленные верхние углы 14"/>
            <p:cNvSpPr/>
            <p:nvPr/>
          </p:nvSpPr>
          <p:spPr>
            <a:xfrm rot="16200000">
              <a:off x="10959211" y="5255937"/>
              <a:ext cx="2084165" cy="381411"/>
            </a:xfrm>
            <a:prstGeom prst="round2SameRect">
              <a:avLst>
                <a:gd name="adj1" fmla="val 19171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6" name="Прямоугольник: скругленные верхние углы 15"/>
            <p:cNvSpPr/>
            <p:nvPr/>
          </p:nvSpPr>
          <p:spPr>
            <a:xfrm rot="16200000">
              <a:off x="10917814" y="5214539"/>
              <a:ext cx="1789968" cy="758404"/>
            </a:xfrm>
            <a:prstGeom prst="round2SameRect">
              <a:avLst>
                <a:gd name="adj1" fmla="val 11723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7" name="Прямоугольник: скругленные верхние углы 16"/>
            <p:cNvSpPr/>
            <p:nvPr/>
          </p:nvSpPr>
          <p:spPr>
            <a:xfrm rot="16200000">
              <a:off x="10878857" y="5175584"/>
              <a:ext cx="1500383" cy="1125898"/>
            </a:xfrm>
            <a:prstGeom prst="round2SameRect">
              <a:avLst>
                <a:gd name="adj1" fmla="val 7571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8" name="Прямоугольник: скругленные верхние углы 17"/>
            <p:cNvSpPr/>
            <p:nvPr/>
          </p:nvSpPr>
          <p:spPr>
            <a:xfrm rot="16200000">
              <a:off x="10856120" y="5152847"/>
              <a:ext cx="1186847" cy="1484908"/>
            </a:xfrm>
            <a:prstGeom prst="round2SameRect">
              <a:avLst>
                <a:gd name="adj1" fmla="val 8467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9" name="Прямоугольник: скругленные верхние углы 18"/>
            <p:cNvSpPr/>
            <p:nvPr userDrawn="1"/>
          </p:nvSpPr>
          <p:spPr>
            <a:xfrm>
              <a:off x="9956327" y="5889076"/>
              <a:ext cx="2235670" cy="599650"/>
            </a:xfrm>
            <a:prstGeom prst="round2SameRect">
              <a:avLst>
                <a:gd name="adj1" fmla="val 1371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0" name="Прямоугольник: скругленные верхние углы 19"/>
            <p:cNvSpPr/>
            <p:nvPr userDrawn="1"/>
          </p:nvSpPr>
          <p:spPr>
            <a:xfrm>
              <a:off x="10323815" y="5598074"/>
              <a:ext cx="1868182" cy="890651"/>
            </a:xfrm>
            <a:prstGeom prst="round2SameRect">
              <a:avLst>
                <a:gd name="adj1" fmla="val 917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1" name="Прямоугольник: скругленные верхние углы 20"/>
            <p:cNvSpPr/>
            <p:nvPr userDrawn="1"/>
          </p:nvSpPr>
          <p:spPr>
            <a:xfrm>
              <a:off x="9588614" y="6194575"/>
              <a:ext cx="2603384" cy="294150"/>
            </a:xfrm>
            <a:prstGeom prst="round2SameRect">
              <a:avLst>
                <a:gd name="adj1" fmla="val 3656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53" name="Группа 52"/>
          <p:cNvGrpSpPr/>
          <p:nvPr userDrawn="1"/>
        </p:nvGrpSpPr>
        <p:grpSpPr>
          <a:xfrm>
            <a:off x="2955925" y="4045986"/>
            <a:ext cx="6278563" cy="1305539"/>
            <a:chOff x="2955925" y="4199076"/>
            <a:chExt cx="6278563" cy="1305539"/>
          </a:xfrm>
        </p:grpSpPr>
        <p:sp>
          <p:nvSpPr>
            <p:cNvPr id="23" name="Прямоугольник 22"/>
            <p:cNvSpPr/>
            <p:nvPr userDrawn="1"/>
          </p:nvSpPr>
          <p:spPr>
            <a:xfrm>
              <a:off x="2955925" y="4199076"/>
              <a:ext cx="6278563" cy="410965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en-US" altLang="ru-RU" sz="4200" dirty="0">
                  <a:solidFill>
                    <a:srgbClr val="0291A0"/>
                  </a:solidFill>
                  <a:latin typeface="Segoe UI" panose="020B0502040204020203" pitchFamily="34" charset="0"/>
                </a:rPr>
                <a:t>www.rts-tender.ru</a:t>
              </a:r>
              <a:endParaRPr lang="ru-RU" altLang="ru-RU" sz="4200" u="sng" dirty="0">
                <a:solidFill>
                  <a:srgbClr val="0291A0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5" name="Прямоугольник 24"/>
            <p:cNvSpPr/>
            <p:nvPr userDrawn="1"/>
          </p:nvSpPr>
          <p:spPr>
            <a:xfrm>
              <a:off x="2955925" y="4638081"/>
              <a:ext cx="6278563" cy="61919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en-US" altLang="ru-RU" sz="3800" b="1" dirty="0">
                  <a:solidFill>
                    <a:srgbClr val="E4465A"/>
                  </a:solidFill>
                  <a:latin typeface="Segoe UI" panose="020B0502040204020203" pitchFamily="34" charset="0"/>
                </a:rPr>
                <a:t>8  800  77  55  800</a:t>
              </a:r>
              <a:endParaRPr lang="ru-RU" altLang="ru-RU" sz="3800" b="1" u="sng" dirty="0">
                <a:solidFill>
                  <a:srgbClr val="E4465A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6" name="Прямоугольник 25"/>
            <p:cNvSpPr/>
            <p:nvPr userDrawn="1"/>
          </p:nvSpPr>
          <p:spPr>
            <a:xfrm>
              <a:off x="2955925" y="5212227"/>
              <a:ext cx="6278563" cy="292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ru-RU" altLang="ru-RU" sz="1950" dirty="0">
                  <a:solidFill>
                    <a:srgbClr val="F1C900"/>
                  </a:solidFill>
                  <a:latin typeface="Segoe UI" panose="020B0502040204020203" pitchFamily="34" charset="0"/>
                </a:rPr>
                <a:t>ЗВОНОК ПО РОССИИ БЕСПЛАТНЫЙ</a:t>
              </a:r>
              <a:endParaRPr lang="ru-RU" altLang="ru-RU" sz="1950" u="sng" dirty="0">
                <a:solidFill>
                  <a:srgbClr val="F1C900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27" name="Прямоугольник 26"/>
          <p:cNvSpPr/>
          <p:nvPr userDrawn="1"/>
        </p:nvSpPr>
        <p:spPr>
          <a:xfrm>
            <a:off x="2955925" y="5889077"/>
            <a:ext cx="6278563" cy="52365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ctr">
              <a:buClr>
                <a:srgbClr val="000000"/>
              </a:buClr>
              <a:buSzPct val="100000"/>
            </a:pPr>
            <a:r>
              <a:rPr lang="en-US" altLang="ru-RU" dirty="0">
                <a:solidFill>
                  <a:srgbClr val="0291A0"/>
                </a:solidFill>
                <a:latin typeface="Segoe UI" panose="020B0502040204020203" pitchFamily="34" charset="0"/>
              </a:rPr>
              <a:t>info@rts-tender.ru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en-US" altLang="ru-RU" dirty="0">
                <a:solidFill>
                  <a:srgbClr val="0291A0"/>
                </a:solidFill>
                <a:latin typeface="Segoe UI" panose="020B0502040204020203" pitchFamily="34" charset="0"/>
              </a:rPr>
              <a:t>support@rts-tender.ru</a:t>
            </a:r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grpSp>
        <p:nvGrpSpPr>
          <p:cNvPr id="32" name="Group 4"/>
          <p:cNvGrpSpPr>
            <a:grpSpLocks noChangeAspect="1"/>
          </p:cNvGrpSpPr>
          <p:nvPr userDrawn="1"/>
        </p:nvGrpSpPr>
        <p:grpSpPr bwMode="auto">
          <a:xfrm>
            <a:off x="5248524" y="2118070"/>
            <a:ext cx="1644152" cy="1640843"/>
            <a:chOff x="3322" y="1632"/>
            <a:chExt cx="497" cy="496"/>
          </a:xfrm>
        </p:grpSpPr>
        <p:sp>
          <p:nvSpPr>
            <p:cNvPr id="3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322" y="1632"/>
              <a:ext cx="497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4" name="Freeform 5"/>
            <p:cNvSpPr>
              <a:spLocks/>
            </p:cNvSpPr>
            <p:nvPr userDrawn="1"/>
          </p:nvSpPr>
          <p:spPr bwMode="auto">
            <a:xfrm>
              <a:off x="3324" y="1634"/>
              <a:ext cx="495" cy="494"/>
            </a:xfrm>
            <a:custGeom>
              <a:avLst/>
              <a:gdLst>
                <a:gd name="T0" fmla="*/ 239 w 239"/>
                <a:gd name="T1" fmla="*/ 219 h 239"/>
                <a:gd name="T2" fmla="*/ 219 w 239"/>
                <a:gd name="T3" fmla="*/ 239 h 239"/>
                <a:gd name="T4" fmla="*/ 20 w 239"/>
                <a:gd name="T5" fmla="*/ 239 h 239"/>
                <a:gd name="T6" fmla="*/ 0 w 239"/>
                <a:gd name="T7" fmla="*/ 219 h 239"/>
                <a:gd name="T8" fmla="*/ 0 w 239"/>
                <a:gd name="T9" fmla="*/ 20 h 239"/>
                <a:gd name="T10" fmla="*/ 20 w 239"/>
                <a:gd name="T11" fmla="*/ 0 h 239"/>
                <a:gd name="T12" fmla="*/ 219 w 239"/>
                <a:gd name="T13" fmla="*/ 0 h 239"/>
                <a:gd name="T14" fmla="*/ 239 w 239"/>
                <a:gd name="T15" fmla="*/ 20 h 239"/>
                <a:gd name="T16" fmla="*/ 239 w 239"/>
                <a:gd name="T17" fmla="*/ 21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239">
                  <a:moveTo>
                    <a:pt x="239" y="219"/>
                  </a:moveTo>
                  <a:cubicBezTo>
                    <a:pt x="239" y="230"/>
                    <a:pt x="230" y="239"/>
                    <a:pt x="219" y="239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9" y="239"/>
                    <a:pt x="0" y="230"/>
                    <a:pt x="0" y="2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30" y="0"/>
                    <a:pt x="239" y="9"/>
                    <a:pt x="239" y="20"/>
                  </a:cubicBezTo>
                  <a:lnTo>
                    <a:pt x="239" y="21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5" name="Freeform 6"/>
            <p:cNvSpPr>
              <a:spLocks noEditPoints="1"/>
            </p:cNvSpPr>
            <p:nvPr userDrawn="1"/>
          </p:nvSpPr>
          <p:spPr bwMode="auto">
            <a:xfrm>
              <a:off x="3432" y="1830"/>
              <a:ext cx="93" cy="116"/>
            </a:xfrm>
            <a:custGeom>
              <a:avLst/>
              <a:gdLst>
                <a:gd name="T0" fmla="*/ 0 w 45"/>
                <a:gd name="T1" fmla="*/ 0 h 56"/>
                <a:gd name="T2" fmla="*/ 24 w 45"/>
                <a:gd name="T3" fmla="*/ 0 h 56"/>
                <a:gd name="T4" fmla="*/ 45 w 45"/>
                <a:gd name="T5" fmla="*/ 18 h 56"/>
                <a:gd name="T6" fmla="*/ 24 w 45"/>
                <a:gd name="T7" fmla="*/ 37 h 56"/>
                <a:gd name="T8" fmla="*/ 16 w 45"/>
                <a:gd name="T9" fmla="*/ 37 h 56"/>
                <a:gd name="T10" fmla="*/ 16 w 45"/>
                <a:gd name="T11" fmla="*/ 56 h 56"/>
                <a:gd name="T12" fmla="*/ 0 w 45"/>
                <a:gd name="T13" fmla="*/ 56 h 56"/>
                <a:gd name="T14" fmla="*/ 0 w 45"/>
                <a:gd name="T15" fmla="*/ 0 h 56"/>
                <a:gd name="T16" fmla="*/ 16 w 45"/>
                <a:gd name="T17" fmla="*/ 25 h 56"/>
                <a:gd name="T18" fmla="*/ 21 w 45"/>
                <a:gd name="T19" fmla="*/ 25 h 56"/>
                <a:gd name="T20" fmla="*/ 28 w 45"/>
                <a:gd name="T21" fmla="*/ 18 h 56"/>
                <a:gd name="T22" fmla="*/ 21 w 45"/>
                <a:gd name="T23" fmla="*/ 12 h 56"/>
                <a:gd name="T24" fmla="*/ 16 w 45"/>
                <a:gd name="T25" fmla="*/ 12 h 56"/>
                <a:gd name="T26" fmla="*/ 16 w 45"/>
                <a:gd name="T27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56">
                  <a:moveTo>
                    <a:pt x="0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40" y="0"/>
                    <a:pt x="45" y="11"/>
                    <a:pt x="45" y="18"/>
                  </a:cubicBezTo>
                  <a:cubicBezTo>
                    <a:pt x="45" y="26"/>
                    <a:pt x="40" y="37"/>
                    <a:pt x="24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0" y="56"/>
                    <a:pt x="0" y="56"/>
                    <a:pt x="0" y="56"/>
                  </a:cubicBezTo>
                  <a:lnTo>
                    <a:pt x="0" y="0"/>
                  </a:lnTo>
                  <a:close/>
                  <a:moveTo>
                    <a:pt x="16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8" y="25"/>
                    <a:pt x="28" y="21"/>
                    <a:pt x="28" y="18"/>
                  </a:cubicBezTo>
                  <a:cubicBezTo>
                    <a:pt x="28" y="16"/>
                    <a:pt x="27" y="12"/>
                    <a:pt x="21" y="12"/>
                  </a:cubicBezTo>
                  <a:cubicBezTo>
                    <a:pt x="16" y="12"/>
                    <a:pt x="16" y="12"/>
                    <a:pt x="16" y="12"/>
                  </a:cubicBezTo>
                  <a:lnTo>
                    <a:pt x="16" y="25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6" name="Freeform 7"/>
            <p:cNvSpPr>
              <a:spLocks/>
            </p:cNvSpPr>
            <p:nvPr userDrawn="1"/>
          </p:nvSpPr>
          <p:spPr bwMode="auto">
            <a:xfrm>
              <a:off x="3531" y="1830"/>
              <a:ext cx="83" cy="116"/>
            </a:xfrm>
            <a:custGeom>
              <a:avLst/>
              <a:gdLst>
                <a:gd name="T0" fmla="*/ 25 w 83"/>
                <a:gd name="T1" fmla="*/ 27 h 116"/>
                <a:gd name="T2" fmla="*/ 0 w 83"/>
                <a:gd name="T3" fmla="*/ 27 h 116"/>
                <a:gd name="T4" fmla="*/ 0 w 83"/>
                <a:gd name="T5" fmla="*/ 0 h 116"/>
                <a:gd name="T6" fmla="*/ 83 w 83"/>
                <a:gd name="T7" fmla="*/ 0 h 116"/>
                <a:gd name="T8" fmla="*/ 83 w 83"/>
                <a:gd name="T9" fmla="*/ 27 h 116"/>
                <a:gd name="T10" fmla="*/ 58 w 83"/>
                <a:gd name="T11" fmla="*/ 27 h 116"/>
                <a:gd name="T12" fmla="*/ 58 w 83"/>
                <a:gd name="T13" fmla="*/ 116 h 116"/>
                <a:gd name="T14" fmla="*/ 25 w 83"/>
                <a:gd name="T15" fmla="*/ 116 h 116"/>
                <a:gd name="T16" fmla="*/ 25 w 83"/>
                <a:gd name="T17" fmla="*/ 2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16">
                  <a:moveTo>
                    <a:pt x="25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83" y="0"/>
                  </a:lnTo>
                  <a:lnTo>
                    <a:pt x="83" y="27"/>
                  </a:lnTo>
                  <a:lnTo>
                    <a:pt x="58" y="27"/>
                  </a:lnTo>
                  <a:lnTo>
                    <a:pt x="58" y="116"/>
                  </a:lnTo>
                  <a:lnTo>
                    <a:pt x="25" y="116"/>
                  </a:lnTo>
                  <a:lnTo>
                    <a:pt x="25" y="2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7" name="Freeform 8"/>
            <p:cNvSpPr>
              <a:spLocks/>
            </p:cNvSpPr>
            <p:nvPr userDrawn="1"/>
          </p:nvSpPr>
          <p:spPr bwMode="auto">
            <a:xfrm>
              <a:off x="3620" y="1826"/>
              <a:ext cx="93" cy="124"/>
            </a:xfrm>
            <a:custGeom>
              <a:avLst/>
              <a:gdLst>
                <a:gd name="T0" fmla="*/ 45 w 45"/>
                <a:gd name="T1" fmla="*/ 56 h 60"/>
                <a:gd name="T2" fmla="*/ 29 w 45"/>
                <a:gd name="T3" fmla="*/ 60 h 60"/>
                <a:gd name="T4" fmla="*/ 0 w 45"/>
                <a:gd name="T5" fmla="*/ 30 h 60"/>
                <a:gd name="T6" fmla="*/ 29 w 45"/>
                <a:gd name="T7" fmla="*/ 0 h 60"/>
                <a:gd name="T8" fmla="*/ 45 w 45"/>
                <a:gd name="T9" fmla="*/ 4 h 60"/>
                <a:gd name="T10" fmla="*/ 45 w 45"/>
                <a:gd name="T11" fmla="*/ 21 h 60"/>
                <a:gd name="T12" fmla="*/ 31 w 45"/>
                <a:gd name="T13" fmla="*/ 14 h 60"/>
                <a:gd name="T14" fmla="*/ 17 w 45"/>
                <a:gd name="T15" fmla="*/ 30 h 60"/>
                <a:gd name="T16" fmla="*/ 31 w 45"/>
                <a:gd name="T17" fmla="*/ 46 h 60"/>
                <a:gd name="T18" fmla="*/ 45 w 45"/>
                <a:gd name="T19" fmla="*/ 39 h 60"/>
                <a:gd name="T20" fmla="*/ 45 w 45"/>
                <a:gd name="T2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60">
                  <a:moveTo>
                    <a:pt x="45" y="56"/>
                  </a:moveTo>
                  <a:cubicBezTo>
                    <a:pt x="40" y="59"/>
                    <a:pt x="34" y="60"/>
                    <a:pt x="29" y="60"/>
                  </a:cubicBezTo>
                  <a:cubicBezTo>
                    <a:pt x="13" y="60"/>
                    <a:pt x="0" y="48"/>
                    <a:pt x="0" y="30"/>
                  </a:cubicBezTo>
                  <a:cubicBezTo>
                    <a:pt x="0" y="11"/>
                    <a:pt x="14" y="0"/>
                    <a:pt x="29" y="0"/>
                  </a:cubicBezTo>
                  <a:cubicBezTo>
                    <a:pt x="34" y="0"/>
                    <a:pt x="40" y="1"/>
                    <a:pt x="45" y="4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2" y="17"/>
                    <a:pt x="37" y="14"/>
                    <a:pt x="31" y="14"/>
                  </a:cubicBezTo>
                  <a:cubicBezTo>
                    <a:pt x="22" y="14"/>
                    <a:pt x="17" y="21"/>
                    <a:pt x="17" y="30"/>
                  </a:cubicBezTo>
                  <a:cubicBezTo>
                    <a:pt x="17" y="39"/>
                    <a:pt x="22" y="46"/>
                    <a:pt x="31" y="46"/>
                  </a:cubicBezTo>
                  <a:cubicBezTo>
                    <a:pt x="37" y="46"/>
                    <a:pt x="42" y="42"/>
                    <a:pt x="45" y="39"/>
                  </a:cubicBezTo>
                  <a:lnTo>
                    <a:pt x="45" y="56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 userDrawn="1"/>
          </p:nvSpPr>
          <p:spPr bwMode="auto">
            <a:xfrm>
              <a:off x="3492" y="1764"/>
              <a:ext cx="29" cy="33"/>
            </a:xfrm>
            <a:custGeom>
              <a:avLst/>
              <a:gdLst>
                <a:gd name="T0" fmla="*/ 12 w 29"/>
                <a:gd name="T1" fmla="*/ 4 h 33"/>
                <a:gd name="T2" fmla="*/ 0 w 29"/>
                <a:gd name="T3" fmla="*/ 4 h 33"/>
                <a:gd name="T4" fmla="*/ 0 w 29"/>
                <a:gd name="T5" fmla="*/ 0 h 33"/>
                <a:gd name="T6" fmla="*/ 29 w 29"/>
                <a:gd name="T7" fmla="*/ 0 h 33"/>
                <a:gd name="T8" fmla="*/ 29 w 29"/>
                <a:gd name="T9" fmla="*/ 4 h 33"/>
                <a:gd name="T10" fmla="*/ 16 w 29"/>
                <a:gd name="T11" fmla="*/ 4 h 33"/>
                <a:gd name="T12" fmla="*/ 16 w 29"/>
                <a:gd name="T13" fmla="*/ 33 h 33"/>
                <a:gd name="T14" fmla="*/ 12 w 29"/>
                <a:gd name="T15" fmla="*/ 33 h 33"/>
                <a:gd name="T16" fmla="*/ 12 w 29"/>
                <a:gd name="T1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3">
                  <a:moveTo>
                    <a:pt x="12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16" y="4"/>
                  </a:lnTo>
                  <a:lnTo>
                    <a:pt x="16" y="33"/>
                  </a:lnTo>
                  <a:lnTo>
                    <a:pt x="12" y="33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9" name="Freeform 10"/>
            <p:cNvSpPr>
              <a:spLocks noEditPoints="1"/>
            </p:cNvSpPr>
            <p:nvPr userDrawn="1"/>
          </p:nvSpPr>
          <p:spPr bwMode="auto">
            <a:xfrm>
              <a:off x="3525" y="1762"/>
              <a:ext cx="33" cy="37"/>
            </a:xfrm>
            <a:custGeom>
              <a:avLst/>
              <a:gdLst>
                <a:gd name="T0" fmla="*/ 16 w 16"/>
                <a:gd name="T1" fmla="*/ 13 h 18"/>
                <a:gd name="T2" fmla="*/ 8 w 16"/>
                <a:gd name="T3" fmla="*/ 18 h 18"/>
                <a:gd name="T4" fmla="*/ 0 w 16"/>
                <a:gd name="T5" fmla="*/ 9 h 18"/>
                <a:gd name="T6" fmla="*/ 8 w 16"/>
                <a:gd name="T7" fmla="*/ 0 h 18"/>
                <a:gd name="T8" fmla="*/ 16 w 16"/>
                <a:gd name="T9" fmla="*/ 8 h 18"/>
                <a:gd name="T10" fmla="*/ 16 w 16"/>
                <a:gd name="T11" fmla="*/ 9 h 18"/>
                <a:gd name="T12" fmla="*/ 2 w 16"/>
                <a:gd name="T13" fmla="*/ 9 h 18"/>
                <a:gd name="T14" fmla="*/ 8 w 16"/>
                <a:gd name="T15" fmla="*/ 16 h 18"/>
                <a:gd name="T16" fmla="*/ 14 w 16"/>
                <a:gd name="T17" fmla="*/ 12 h 18"/>
                <a:gd name="T18" fmla="*/ 16 w 16"/>
                <a:gd name="T19" fmla="*/ 13 h 18"/>
                <a:gd name="T20" fmla="*/ 14 w 16"/>
                <a:gd name="T21" fmla="*/ 7 h 18"/>
                <a:gd name="T22" fmla="*/ 8 w 16"/>
                <a:gd name="T23" fmla="*/ 2 h 18"/>
                <a:gd name="T24" fmla="*/ 3 w 16"/>
                <a:gd name="T25" fmla="*/ 7 h 18"/>
                <a:gd name="T26" fmla="*/ 14 w 16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8">
                  <a:moveTo>
                    <a:pt x="16" y="13"/>
                  </a:moveTo>
                  <a:cubicBezTo>
                    <a:pt x="15" y="16"/>
                    <a:pt x="12" y="18"/>
                    <a:pt x="8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4" y="0"/>
                    <a:pt x="16" y="5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2"/>
                    <a:pt x="4" y="16"/>
                    <a:pt x="8" y="16"/>
                  </a:cubicBezTo>
                  <a:cubicBezTo>
                    <a:pt x="10" y="16"/>
                    <a:pt x="12" y="16"/>
                    <a:pt x="14" y="12"/>
                  </a:cubicBezTo>
                  <a:lnTo>
                    <a:pt x="16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8" y="2"/>
                  </a:cubicBezTo>
                  <a:cubicBezTo>
                    <a:pt x="5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 userDrawn="1"/>
          </p:nvSpPr>
          <p:spPr bwMode="auto">
            <a:xfrm>
              <a:off x="3568" y="1764"/>
              <a:ext cx="29" cy="33"/>
            </a:xfrm>
            <a:custGeom>
              <a:avLst/>
              <a:gdLst>
                <a:gd name="T0" fmla="*/ 0 w 29"/>
                <a:gd name="T1" fmla="*/ 0 h 33"/>
                <a:gd name="T2" fmla="*/ 5 w 29"/>
                <a:gd name="T3" fmla="*/ 0 h 33"/>
                <a:gd name="T4" fmla="*/ 5 w 29"/>
                <a:gd name="T5" fmla="*/ 15 h 33"/>
                <a:gd name="T6" fmla="*/ 23 w 29"/>
                <a:gd name="T7" fmla="*/ 15 h 33"/>
                <a:gd name="T8" fmla="*/ 23 w 29"/>
                <a:gd name="T9" fmla="*/ 0 h 33"/>
                <a:gd name="T10" fmla="*/ 29 w 29"/>
                <a:gd name="T11" fmla="*/ 0 h 33"/>
                <a:gd name="T12" fmla="*/ 29 w 29"/>
                <a:gd name="T13" fmla="*/ 33 h 33"/>
                <a:gd name="T14" fmla="*/ 23 w 29"/>
                <a:gd name="T15" fmla="*/ 33 h 33"/>
                <a:gd name="T16" fmla="*/ 23 w 29"/>
                <a:gd name="T17" fmla="*/ 19 h 33"/>
                <a:gd name="T18" fmla="*/ 5 w 29"/>
                <a:gd name="T19" fmla="*/ 19 h 33"/>
                <a:gd name="T20" fmla="*/ 5 w 29"/>
                <a:gd name="T21" fmla="*/ 33 h 33"/>
                <a:gd name="T22" fmla="*/ 0 w 29"/>
                <a:gd name="T23" fmla="*/ 33 h 33"/>
                <a:gd name="T24" fmla="*/ 0 w 29"/>
                <a:gd name="T25" fmla="*/ 0 h 33"/>
                <a:gd name="connsiteX0" fmla="*/ 0 w 10000"/>
                <a:gd name="connsiteY0" fmla="*/ 0 h 10000"/>
                <a:gd name="connsiteX1" fmla="*/ 1724 w 10000"/>
                <a:gd name="connsiteY1" fmla="*/ 0 h 10000"/>
                <a:gd name="connsiteX2" fmla="*/ 1724 w 10000"/>
                <a:gd name="connsiteY2" fmla="*/ 4545 h 10000"/>
                <a:gd name="connsiteX3" fmla="*/ 7931 w 10000"/>
                <a:gd name="connsiteY3" fmla="*/ 4545 h 10000"/>
                <a:gd name="connsiteX4" fmla="*/ 7931 w 10000"/>
                <a:gd name="connsiteY4" fmla="*/ 0 h 10000"/>
                <a:gd name="connsiteX5" fmla="*/ 9851 w 10000"/>
                <a:gd name="connsiteY5" fmla="*/ 0 h 10000"/>
                <a:gd name="connsiteX6" fmla="*/ 10000 w 10000"/>
                <a:gd name="connsiteY6" fmla="*/ 10000 h 10000"/>
                <a:gd name="connsiteX7" fmla="*/ 7931 w 10000"/>
                <a:gd name="connsiteY7" fmla="*/ 10000 h 10000"/>
                <a:gd name="connsiteX8" fmla="*/ 7931 w 10000"/>
                <a:gd name="connsiteY8" fmla="*/ 5758 h 10000"/>
                <a:gd name="connsiteX9" fmla="*/ 1724 w 10000"/>
                <a:gd name="connsiteY9" fmla="*/ 5758 h 10000"/>
                <a:gd name="connsiteX10" fmla="*/ 1724 w 10000"/>
                <a:gd name="connsiteY10" fmla="*/ 10000 h 10000"/>
                <a:gd name="connsiteX11" fmla="*/ 0 w 10000"/>
                <a:gd name="connsiteY11" fmla="*/ 10000 h 10000"/>
                <a:gd name="connsiteX12" fmla="*/ 0 w 10000"/>
                <a:gd name="connsiteY12" fmla="*/ 0 h 10000"/>
                <a:gd name="connsiteX0" fmla="*/ 0 w 9857"/>
                <a:gd name="connsiteY0" fmla="*/ 0 h 10000"/>
                <a:gd name="connsiteX1" fmla="*/ 1724 w 9857"/>
                <a:gd name="connsiteY1" fmla="*/ 0 h 10000"/>
                <a:gd name="connsiteX2" fmla="*/ 1724 w 9857"/>
                <a:gd name="connsiteY2" fmla="*/ 4545 h 10000"/>
                <a:gd name="connsiteX3" fmla="*/ 7931 w 9857"/>
                <a:gd name="connsiteY3" fmla="*/ 4545 h 10000"/>
                <a:gd name="connsiteX4" fmla="*/ 7931 w 9857"/>
                <a:gd name="connsiteY4" fmla="*/ 0 h 10000"/>
                <a:gd name="connsiteX5" fmla="*/ 9851 w 9857"/>
                <a:gd name="connsiteY5" fmla="*/ 0 h 10000"/>
                <a:gd name="connsiteX6" fmla="*/ 9703 w 9857"/>
                <a:gd name="connsiteY6" fmla="*/ 10000 h 10000"/>
                <a:gd name="connsiteX7" fmla="*/ 7931 w 9857"/>
                <a:gd name="connsiteY7" fmla="*/ 10000 h 10000"/>
                <a:gd name="connsiteX8" fmla="*/ 7931 w 9857"/>
                <a:gd name="connsiteY8" fmla="*/ 5758 h 10000"/>
                <a:gd name="connsiteX9" fmla="*/ 1724 w 9857"/>
                <a:gd name="connsiteY9" fmla="*/ 5758 h 10000"/>
                <a:gd name="connsiteX10" fmla="*/ 1724 w 9857"/>
                <a:gd name="connsiteY10" fmla="*/ 10000 h 10000"/>
                <a:gd name="connsiteX11" fmla="*/ 0 w 9857"/>
                <a:gd name="connsiteY11" fmla="*/ 10000 h 10000"/>
                <a:gd name="connsiteX12" fmla="*/ 0 w 9857"/>
                <a:gd name="connsiteY12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57" h="10000">
                  <a:moveTo>
                    <a:pt x="0" y="0"/>
                  </a:moveTo>
                  <a:lnTo>
                    <a:pt x="1724" y="0"/>
                  </a:lnTo>
                  <a:lnTo>
                    <a:pt x="1724" y="4545"/>
                  </a:lnTo>
                  <a:lnTo>
                    <a:pt x="7931" y="4545"/>
                  </a:lnTo>
                  <a:lnTo>
                    <a:pt x="7931" y="0"/>
                  </a:lnTo>
                  <a:lnTo>
                    <a:pt x="9851" y="0"/>
                  </a:lnTo>
                  <a:cubicBezTo>
                    <a:pt x="9901" y="3333"/>
                    <a:pt x="9653" y="6667"/>
                    <a:pt x="9703" y="10000"/>
                  </a:cubicBezTo>
                  <a:lnTo>
                    <a:pt x="7931" y="10000"/>
                  </a:lnTo>
                  <a:lnTo>
                    <a:pt x="7931" y="5758"/>
                  </a:lnTo>
                  <a:lnTo>
                    <a:pt x="1724" y="5758"/>
                  </a:lnTo>
                  <a:lnTo>
                    <a:pt x="1724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1" name="Freeform 12"/>
            <p:cNvSpPr>
              <a:spLocks noEditPoints="1"/>
            </p:cNvSpPr>
            <p:nvPr userDrawn="1"/>
          </p:nvSpPr>
          <p:spPr bwMode="auto">
            <a:xfrm>
              <a:off x="3604" y="1764"/>
              <a:ext cx="35" cy="44"/>
            </a:xfrm>
            <a:custGeom>
              <a:avLst/>
              <a:gdLst>
                <a:gd name="T0" fmla="*/ 14 w 17"/>
                <a:gd name="T1" fmla="*/ 0 h 21"/>
                <a:gd name="T2" fmla="*/ 14 w 17"/>
                <a:gd name="T3" fmla="*/ 14 h 21"/>
                <a:gd name="T4" fmla="*/ 17 w 17"/>
                <a:gd name="T5" fmla="*/ 14 h 21"/>
                <a:gd name="T6" fmla="*/ 17 w 17"/>
                <a:gd name="T7" fmla="*/ 21 h 21"/>
                <a:gd name="T8" fmla="*/ 15 w 17"/>
                <a:gd name="T9" fmla="*/ 21 h 21"/>
                <a:gd name="T10" fmla="*/ 15 w 17"/>
                <a:gd name="T11" fmla="*/ 16 h 21"/>
                <a:gd name="T12" fmla="*/ 2 w 17"/>
                <a:gd name="T13" fmla="*/ 16 h 21"/>
                <a:gd name="T14" fmla="*/ 2 w 17"/>
                <a:gd name="T15" fmla="*/ 21 h 21"/>
                <a:gd name="T16" fmla="*/ 0 w 17"/>
                <a:gd name="T17" fmla="*/ 21 h 21"/>
                <a:gd name="T18" fmla="*/ 0 w 17"/>
                <a:gd name="T19" fmla="*/ 14 h 21"/>
                <a:gd name="T20" fmla="*/ 4 w 17"/>
                <a:gd name="T21" fmla="*/ 8 h 21"/>
                <a:gd name="T22" fmla="*/ 4 w 17"/>
                <a:gd name="T23" fmla="*/ 0 h 21"/>
                <a:gd name="T24" fmla="*/ 14 w 17"/>
                <a:gd name="T25" fmla="*/ 0 h 21"/>
                <a:gd name="T26" fmla="*/ 12 w 17"/>
                <a:gd name="T27" fmla="*/ 2 h 21"/>
                <a:gd name="T28" fmla="*/ 6 w 17"/>
                <a:gd name="T29" fmla="*/ 2 h 21"/>
                <a:gd name="T30" fmla="*/ 6 w 17"/>
                <a:gd name="T31" fmla="*/ 9 h 21"/>
                <a:gd name="T32" fmla="*/ 4 w 17"/>
                <a:gd name="T33" fmla="*/ 14 h 21"/>
                <a:gd name="T34" fmla="*/ 12 w 17"/>
                <a:gd name="T35" fmla="*/ 14 h 21"/>
                <a:gd name="T36" fmla="*/ 12 w 1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1">
                  <a:moveTo>
                    <a:pt x="14" y="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4" y="11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14" y="0"/>
                  </a:lnTo>
                  <a:close/>
                  <a:moveTo>
                    <a:pt x="1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2" name="Freeform 13"/>
            <p:cNvSpPr>
              <a:spLocks noEditPoints="1"/>
            </p:cNvSpPr>
            <p:nvPr userDrawn="1"/>
          </p:nvSpPr>
          <p:spPr bwMode="auto">
            <a:xfrm>
              <a:off x="3643" y="1762"/>
              <a:ext cx="35" cy="37"/>
            </a:xfrm>
            <a:custGeom>
              <a:avLst/>
              <a:gdLst>
                <a:gd name="T0" fmla="*/ 17 w 17"/>
                <a:gd name="T1" fmla="*/ 13 h 18"/>
                <a:gd name="T2" fmla="*/ 9 w 17"/>
                <a:gd name="T3" fmla="*/ 18 h 18"/>
                <a:gd name="T4" fmla="*/ 0 w 17"/>
                <a:gd name="T5" fmla="*/ 9 h 18"/>
                <a:gd name="T6" fmla="*/ 9 w 17"/>
                <a:gd name="T7" fmla="*/ 0 h 18"/>
                <a:gd name="T8" fmla="*/ 17 w 17"/>
                <a:gd name="T9" fmla="*/ 8 h 18"/>
                <a:gd name="T10" fmla="*/ 17 w 17"/>
                <a:gd name="T11" fmla="*/ 9 h 18"/>
                <a:gd name="T12" fmla="*/ 3 w 17"/>
                <a:gd name="T13" fmla="*/ 9 h 18"/>
                <a:gd name="T14" fmla="*/ 9 w 17"/>
                <a:gd name="T15" fmla="*/ 16 h 18"/>
                <a:gd name="T16" fmla="*/ 15 w 17"/>
                <a:gd name="T17" fmla="*/ 12 h 18"/>
                <a:gd name="T18" fmla="*/ 17 w 17"/>
                <a:gd name="T19" fmla="*/ 13 h 18"/>
                <a:gd name="T20" fmla="*/ 14 w 17"/>
                <a:gd name="T21" fmla="*/ 7 h 18"/>
                <a:gd name="T22" fmla="*/ 9 w 17"/>
                <a:gd name="T23" fmla="*/ 2 h 18"/>
                <a:gd name="T24" fmla="*/ 3 w 17"/>
                <a:gd name="T25" fmla="*/ 7 h 18"/>
                <a:gd name="T26" fmla="*/ 14 w 17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8">
                  <a:moveTo>
                    <a:pt x="17" y="13"/>
                  </a:moveTo>
                  <a:cubicBezTo>
                    <a:pt x="15" y="16"/>
                    <a:pt x="13" y="18"/>
                    <a:pt x="9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5" y="0"/>
                    <a:pt x="17" y="5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5" y="16"/>
                    <a:pt x="9" y="16"/>
                  </a:cubicBezTo>
                  <a:cubicBezTo>
                    <a:pt x="10" y="16"/>
                    <a:pt x="13" y="16"/>
                    <a:pt x="15" y="12"/>
                  </a:cubicBezTo>
                  <a:lnTo>
                    <a:pt x="17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9" y="2"/>
                  </a:cubicBezTo>
                  <a:cubicBezTo>
                    <a:pt x="6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3" name="Freeform 14"/>
            <p:cNvSpPr>
              <a:spLocks noEditPoints="1"/>
            </p:cNvSpPr>
            <p:nvPr userDrawn="1"/>
          </p:nvSpPr>
          <p:spPr bwMode="auto">
            <a:xfrm>
              <a:off x="3686" y="1762"/>
              <a:ext cx="36" cy="52"/>
            </a:xfrm>
            <a:custGeom>
              <a:avLst/>
              <a:gdLst>
                <a:gd name="T0" fmla="*/ 2 w 17"/>
                <a:gd name="T1" fmla="*/ 1 h 25"/>
                <a:gd name="T2" fmla="*/ 2 w 17"/>
                <a:gd name="T3" fmla="*/ 4 h 25"/>
                <a:gd name="T4" fmla="*/ 8 w 17"/>
                <a:gd name="T5" fmla="*/ 0 h 25"/>
                <a:gd name="T6" fmla="*/ 17 w 17"/>
                <a:gd name="T7" fmla="*/ 9 h 25"/>
                <a:gd name="T8" fmla="*/ 9 w 17"/>
                <a:gd name="T9" fmla="*/ 18 h 25"/>
                <a:gd name="T10" fmla="*/ 2 w 17"/>
                <a:gd name="T11" fmla="*/ 15 h 25"/>
                <a:gd name="T12" fmla="*/ 2 w 17"/>
                <a:gd name="T13" fmla="*/ 25 h 25"/>
                <a:gd name="T14" fmla="*/ 0 w 17"/>
                <a:gd name="T15" fmla="*/ 25 h 25"/>
                <a:gd name="T16" fmla="*/ 0 w 17"/>
                <a:gd name="T17" fmla="*/ 1 h 25"/>
                <a:gd name="T18" fmla="*/ 2 w 17"/>
                <a:gd name="T19" fmla="*/ 1 h 25"/>
                <a:gd name="T20" fmla="*/ 15 w 17"/>
                <a:gd name="T21" fmla="*/ 9 h 25"/>
                <a:gd name="T22" fmla="*/ 8 w 17"/>
                <a:gd name="T23" fmla="*/ 2 h 25"/>
                <a:gd name="T24" fmla="*/ 2 w 17"/>
                <a:gd name="T25" fmla="*/ 9 h 25"/>
                <a:gd name="T26" fmla="*/ 9 w 17"/>
                <a:gd name="T27" fmla="*/ 16 h 25"/>
                <a:gd name="T28" fmla="*/ 15 w 17"/>
                <a:gd name="T2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5"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5" y="0"/>
                    <a:pt x="8" y="0"/>
                  </a:cubicBezTo>
                  <a:cubicBezTo>
                    <a:pt x="14" y="0"/>
                    <a:pt x="17" y="4"/>
                    <a:pt x="17" y="9"/>
                  </a:cubicBezTo>
                  <a:cubicBezTo>
                    <a:pt x="17" y="14"/>
                    <a:pt x="14" y="18"/>
                    <a:pt x="9" y="18"/>
                  </a:cubicBezTo>
                  <a:cubicBezTo>
                    <a:pt x="5" y="18"/>
                    <a:pt x="3" y="16"/>
                    <a:pt x="2" y="1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1"/>
                  </a:lnTo>
                  <a:close/>
                  <a:moveTo>
                    <a:pt x="15" y="9"/>
                  </a:moveTo>
                  <a:cubicBezTo>
                    <a:pt x="15" y="6"/>
                    <a:pt x="13" y="2"/>
                    <a:pt x="8" y="2"/>
                  </a:cubicBezTo>
                  <a:cubicBezTo>
                    <a:pt x="5" y="2"/>
                    <a:pt x="2" y="5"/>
                    <a:pt x="2" y="9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2" y="16"/>
                    <a:pt x="15" y="13"/>
                    <a:pt x="15" y="9"/>
                  </a:cubicBez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360363" y="1082675"/>
            <a:ext cx="11469687" cy="923925"/>
          </a:xfrm>
        </p:spPr>
        <p:txBody>
          <a:bodyPr lIns="0" tIns="0" rIns="0" bIns="0" anchor="t">
            <a:noAutofit/>
          </a:bodyPr>
          <a:lstStyle>
            <a:lvl1pPr>
              <a:defRPr lang="ru-RU" sz="1800" smtClean="0">
                <a:solidFill>
                  <a:srgbClr val="444444"/>
                </a:solidFill>
                <a:cs typeface="Segoe UI" panose="020B0502040204020203" pitchFamily="34" charset="0"/>
              </a:defRPr>
            </a:lvl1pPr>
            <a:lvl2pPr>
              <a:defRPr lang="ru-RU" sz="1800" smtClean="0">
                <a:latin typeface="+mn-lt"/>
              </a:defRPr>
            </a:lvl2pPr>
            <a:lvl3pPr>
              <a:defRPr lang="ru-RU" sz="1800" smtClean="0">
                <a:latin typeface="+mn-lt"/>
              </a:defRPr>
            </a:lvl3pPr>
            <a:lvl4pPr>
              <a:defRPr lang="ru-RU" sz="1800" smtClean="0">
                <a:latin typeface="+mn-lt"/>
              </a:defRPr>
            </a:lvl4pPr>
            <a:lvl5pPr>
              <a:defRPr lang="ru-RU" sz="1800">
                <a:latin typeface="+mn-lt"/>
              </a:defRPr>
            </a:lvl5pPr>
          </a:lstStyle>
          <a:p>
            <a:pPr lvl="0"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46135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Адресный бл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 userDrawn="1"/>
        </p:nvGrpSpPr>
        <p:grpSpPr>
          <a:xfrm>
            <a:off x="9588614" y="4404560"/>
            <a:ext cx="2603386" cy="2084166"/>
            <a:chOff x="9588614" y="4404560"/>
            <a:chExt cx="2603386" cy="2084166"/>
          </a:xfrm>
        </p:grpSpPr>
        <p:sp>
          <p:nvSpPr>
            <p:cNvPr id="15" name="Прямоугольник: скругленные верхние углы 14"/>
            <p:cNvSpPr/>
            <p:nvPr/>
          </p:nvSpPr>
          <p:spPr>
            <a:xfrm rot="16200000">
              <a:off x="10959211" y="5255937"/>
              <a:ext cx="2084165" cy="381411"/>
            </a:xfrm>
            <a:prstGeom prst="round2SameRect">
              <a:avLst>
                <a:gd name="adj1" fmla="val 19171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6" name="Прямоугольник: скругленные верхние углы 15"/>
            <p:cNvSpPr/>
            <p:nvPr/>
          </p:nvSpPr>
          <p:spPr>
            <a:xfrm rot="16200000">
              <a:off x="10917814" y="5214539"/>
              <a:ext cx="1789968" cy="758404"/>
            </a:xfrm>
            <a:prstGeom prst="round2SameRect">
              <a:avLst>
                <a:gd name="adj1" fmla="val 11723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7" name="Прямоугольник: скругленные верхние углы 16"/>
            <p:cNvSpPr/>
            <p:nvPr/>
          </p:nvSpPr>
          <p:spPr>
            <a:xfrm rot="16200000">
              <a:off x="10878857" y="5175584"/>
              <a:ext cx="1500383" cy="1125898"/>
            </a:xfrm>
            <a:prstGeom prst="round2SameRect">
              <a:avLst>
                <a:gd name="adj1" fmla="val 7571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8" name="Прямоугольник: скругленные верхние углы 17"/>
            <p:cNvSpPr/>
            <p:nvPr/>
          </p:nvSpPr>
          <p:spPr>
            <a:xfrm rot="16200000">
              <a:off x="10856120" y="5152847"/>
              <a:ext cx="1186847" cy="1484908"/>
            </a:xfrm>
            <a:prstGeom prst="round2SameRect">
              <a:avLst>
                <a:gd name="adj1" fmla="val 8467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9" name="Прямоугольник: скругленные верхние углы 18"/>
            <p:cNvSpPr/>
            <p:nvPr userDrawn="1"/>
          </p:nvSpPr>
          <p:spPr>
            <a:xfrm>
              <a:off x="9956327" y="5889076"/>
              <a:ext cx="2235670" cy="599650"/>
            </a:xfrm>
            <a:prstGeom prst="round2SameRect">
              <a:avLst>
                <a:gd name="adj1" fmla="val 1371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0" name="Прямоугольник: скругленные верхние углы 19"/>
            <p:cNvSpPr/>
            <p:nvPr userDrawn="1"/>
          </p:nvSpPr>
          <p:spPr>
            <a:xfrm>
              <a:off x="10323815" y="5598074"/>
              <a:ext cx="1868182" cy="890651"/>
            </a:xfrm>
            <a:prstGeom prst="round2SameRect">
              <a:avLst>
                <a:gd name="adj1" fmla="val 917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1" name="Прямоугольник: скругленные верхние углы 20"/>
            <p:cNvSpPr/>
            <p:nvPr userDrawn="1"/>
          </p:nvSpPr>
          <p:spPr>
            <a:xfrm>
              <a:off x="9588614" y="6194575"/>
              <a:ext cx="2603384" cy="294150"/>
            </a:xfrm>
            <a:prstGeom prst="round2SameRect">
              <a:avLst>
                <a:gd name="adj1" fmla="val 3656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53" name="Группа 52"/>
          <p:cNvGrpSpPr/>
          <p:nvPr userDrawn="1"/>
        </p:nvGrpSpPr>
        <p:grpSpPr>
          <a:xfrm>
            <a:off x="2955925" y="4045986"/>
            <a:ext cx="6278563" cy="1305539"/>
            <a:chOff x="2955925" y="4199076"/>
            <a:chExt cx="6278563" cy="1305539"/>
          </a:xfrm>
        </p:grpSpPr>
        <p:sp>
          <p:nvSpPr>
            <p:cNvPr id="23" name="Прямоугольник 22"/>
            <p:cNvSpPr/>
            <p:nvPr userDrawn="1"/>
          </p:nvSpPr>
          <p:spPr>
            <a:xfrm>
              <a:off x="2955925" y="4199076"/>
              <a:ext cx="6278563" cy="410965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en-US" altLang="ru-RU" sz="4200" dirty="0">
                  <a:solidFill>
                    <a:srgbClr val="0291A0"/>
                  </a:solidFill>
                  <a:latin typeface="Segoe UI" panose="020B0502040204020203" pitchFamily="34" charset="0"/>
                </a:rPr>
                <a:t>www.rts-tender.ru</a:t>
              </a:r>
              <a:endParaRPr lang="ru-RU" altLang="ru-RU" sz="4200" u="sng" dirty="0">
                <a:solidFill>
                  <a:srgbClr val="0291A0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5" name="Прямоугольник 24"/>
            <p:cNvSpPr/>
            <p:nvPr userDrawn="1"/>
          </p:nvSpPr>
          <p:spPr>
            <a:xfrm>
              <a:off x="2955925" y="4638081"/>
              <a:ext cx="6278563" cy="61919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ru-RU" sz="3800" b="1" dirty="0">
                  <a:solidFill>
                    <a:srgbClr val="E4465A"/>
                  </a:solidFill>
                  <a:latin typeface="Segoe UI" panose="020B0502040204020203" pitchFamily="34" charset="0"/>
                </a:rPr>
                <a:t>+7 (499) 653-9-900</a:t>
              </a:r>
              <a:endParaRPr lang="ru-RU" altLang="ru-RU" sz="3800" b="1" u="sng" dirty="0">
                <a:solidFill>
                  <a:srgbClr val="E4465A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6" name="Прямоугольник 25"/>
            <p:cNvSpPr/>
            <p:nvPr userDrawn="1"/>
          </p:nvSpPr>
          <p:spPr>
            <a:xfrm>
              <a:off x="2955925" y="5212227"/>
              <a:ext cx="6278563" cy="292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ru-RU" altLang="ru-RU" sz="1950" dirty="0">
                  <a:solidFill>
                    <a:srgbClr val="F1C900"/>
                  </a:solidFill>
                  <a:latin typeface="Segoe UI" panose="020B0502040204020203" pitchFamily="34" charset="0"/>
                </a:rPr>
                <a:t>ЗВОНОК ПО РОССИИ БЕСПЛАТНЫЙ</a:t>
              </a:r>
              <a:endParaRPr lang="ru-RU" altLang="ru-RU" sz="1950" u="sng" dirty="0">
                <a:solidFill>
                  <a:srgbClr val="F1C900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27" name="Прямоугольник 26"/>
          <p:cNvSpPr/>
          <p:nvPr userDrawn="1"/>
        </p:nvSpPr>
        <p:spPr>
          <a:xfrm>
            <a:off x="2955925" y="5889077"/>
            <a:ext cx="6278563" cy="52365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ctr">
              <a:buClr>
                <a:srgbClr val="000000"/>
              </a:buClr>
              <a:buSzPct val="100000"/>
            </a:pPr>
            <a:r>
              <a:rPr lang="en-US" altLang="ru-RU" dirty="0">
                <a:solidFill>
                  <a:srgbClr val="0291A0"/>
                </a:solidFill>
                <a:latin typeface="Segoe UI" panose="020B0502040204020203" pitchFamily="34" charset="0"/>
              </a:rPr>
              <a:t>support223@rts-tender.ru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en-US" altLang="ru-RU" dirty="0">
                <a:solidFill>
                  <a:srgbClr val="0291A0"/>
                </a:solidFill>
                <a:latin typeface="Segoe UI" panose="020B0502040204020203" pitchFamily="34" charset="0"/>
              </a:rPr>
              <a:t>info223@rts-tender.ru</a:t>
            </a:r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grpSp>
        <p:nvGrpSpPr>
          <p:cNvPr id="32" name="Group 4"/>
          <p:cNvGrpSpPr>
            <a:grpSpLocks noChangeAspect="1"/>
          </p:cNvGrpSpPr>
          <p:nvPr userDrawn="1"/>
        </p:nvGrpSpPr>
        <p:grpSpPr bwMode="auto">
          <a:xfrm>
            <a:off x="5248524" y="2118070"/>
            <a:ext cx="1644152" cy="1640843"/>
            <a:chOff x="3322" y="1632"/>
            <a:chExt cx="497" cy="496"/>
          </a:xfrm>
        </p:grpSpPr>
        <p:sp>
          <p:nvSpPr>
            <p:cNvPr id="3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322" y="1632"/>
              <a:ext cx="497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4" name="Freeform 5"/>
            <p:cNvSpPr>
              <a:spLocks/>
            </p:cNvSpPr>
            <p:nvPr userDrawn="1"/>
          </p:nvSpPr>
          <p:spPr bwMode="auto">
            <a:xfrm>
              <a:off x="3324" y="1634"/>
              <a:ext cx="495" cy="494"/>
            </a:xfrm>
            <a:custGeom>
              <a:avLst/>
              <a:gdLst>
                <a:gd name="T0" fmla="*/ 239 w 239"/>
                <a:gd name="T1" fmla="*/ 219 h 239"/>
                <a:gd name="T2" fmla="*/ 219 w 239"/>
                <a:gd name="T3" fmla="*/ 239 h 239"/>
                <a:gd name="T4" fmla="*/ 20 w 239"/>
                <a:gd name="T5" fmla="*/ 239 h 239"/>
                <a:gd name="T6" fmla="*/ 0 w 239"/>
                <a:gd name="T7" fmla="*/ 219 h 239"/>
                <a:gd name="T8" fmla="*/ 0 w 239"/>
                <a:gd name="T9" fmla="*/ 20 h 239"/>
                <a:gd name="T10" fmla="*/ 20 w 239"/>
                <a:gd name="T11" fmla="*/ 0 h 239"/>
                <a:gd name="T12" fmla="*/ 219 w 239"/>
                <a:gd name="T13" fmla="*/ 0 h 239"/>
                <a:gd name="T14" fmla="*/ 239 w 239"/>
                <a:gd name="T15" fmla="*/ 20 h 239"/>
                <a:gd name="T16" fmla="*/ 239 w 239"/>
                <a:gd name="T17" fmla="*/ 21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239">
                  <a:moveTo>
                    <a:pt x="239" y="219"/>
                  </a:moveTo>
                  <a:cubicBezTo>
                    <a:pt x="239" y="230"/>
                    <a:pt x="230" y="239"/>
                    <a:pt x="219" y="239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9" y="239"/>
                    <a:pt x="0" y="230"/>
                    <a:pt x="0" y="2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30" y="0"/>
                    <a:pt x="239" y="9"/>
                    <a:pt x="239" y="20"/>
                  </a:cubicBezTo>
                  <a:lnTo>
                    <a:pt x="239" y="21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5" name="Freeform 6"/>
            <p:cNvSpPr>
              <a:spLocks noEditPoints="1"/>
            </p:cNvSpPr>
            <p:nvPr userDrawn="1"/>
          </p:nvSpPr>
          <p:spPr bwMode="auto">
            <a:xfrm>
              <a:off x="3432" y="1830"/>
              <a:ext cx="93" cy="116"/>
            </a:xfrm>
            <a:custGeom>
              <a:avLst/>
              <a:gdLst>
                <a:gd name="T0" fmla="*/ 0 w 45"/>
                <a:gd name="T1" fmla="*/ 0 h 56"/>
                <a:gd name="T2" fmla="*/ 24 w 45"/>
                <a:gd name="T3" fmla="*/ 0 h 56"/>
                <a:gd name="T4" fmla="*/ 45 w 45"/>
                <a:gd name="T5" fmla="*/ 18 h 56"/>
                <a:gd name="T6" fmla="*/ 24 w 45"/>
                <a:gd name="T7" fmla="*/ 37 h 56"/>
                <a:gd name="T8" fmla="*/ 16 w 45"/>
                <a:gd name="T9" fmla="*/ 37 h 56"/>
                <a:gd name="T10" fmla="*/ 16 w 45"/>
                <a:gd name="T11" fmla="*/ 56 h 56"/>
                <a:gd name="T12" fmla="*/ 0 w 45"/>
                <a:gd name="T13" fmla="*/ 56 h 56"/>
                <a:gd name="T14" fmla="*/ 0 w 45"/>
                <a:gd name="T15" fmla="*/ 0 h 56"/>
                <a:gd name="T16" fmla="*/ 16 w 45"/>
                <a:gd name="T17" fmla="*/ 25 h 56"/>
                <a:gd name="T18" fmla="*/ 21 w 45"/>
                <a:gd name="T19" fmla="*/ 25 h 56"/>
                <a:gd name="T20" fmla="*/ 28 w 45"/>
                <a:gd name="T21" fmla="*/ 18 h 56"/>
                <a:gd name="T22" fmla="*/ 21 w 45"/>
                <a:gd name="T23" fmla="*/ 12 h 56"/>
                <a:gd name="T24" fmla="*/ 16 w 45"/>
                <a:gd name="T25" fmla="*/ 12 h 56"/>
                <a:gd name="T26" fmla="*/ 16 w 45"/>
                <a:gd name="T27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56">
                  <a:moveTo>
                    <a:pt x="0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40" y="0"/>
                    <a:pt x="45" y="11"/>
                    <a:pt x="45" y="18"/>
                  </a:cubicBezTo>
                  <a:cubicBezTo>
                    <a:pt x="45" y="26"/>
                    <a:pt x="40" y="37"/>
                    <a:pt x="24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0" y="56"/>
                    <a:pt x="0" y="56"/>
                    <a:pt x="0" y="56"/>
                  </a:cubicBezTo>
                  <a:lnTo>
                    <a:pt x="0" y="0"/>
                  </a:lnTo>
                  <a:close/>
                  <a:moveTo>
                    <a:pt x="16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8" y="25"/>
                    <a:pt x="28" y="21"/>
                    <a:pt x="28" y="18"/>
                  </a:cubicBezTo>
                  <a:cubicBezTo>
                    <a:pt x="28" y="16"/>
                    <a:pt x="27" y="12"/>
                    <a:pt x="21" y="12"/>
                  </a:cubicBezTo>
                  <a:cubicBezTo>
                    <a:pt x="16" y="12"/>
                    <a:pt x="16" y="12"/>
                    <a:pt x="16" y="12"/>
                  </a:cubicBezTo>
                  <a:lnTo>
                    <a:pt x="16" y="25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6" name="Freeform 7"/>
            <p:cNvSpPr>
              <a:spLocks/>
            </p:cNvSpPr>
            <p:nvPr userDrawn="1"/>
          </p:nvSpPr>
          <p:spPr bwMode="auto">
            <a:xfrm>
              <a:off x="3531" y="1830"/>
              <a:ext cx="83" cy="116"/>
            </a:xfrm>
            <a:custGeom>
              <a:avLst/>
              <a:gdLst>
                <a:gd name="T0" fmla="*/ 25 w 83"/>
                <a:gd name="T1" fmla="*/ 27 h 116"/>
                <a:gd name="T2" fmla="*/ 0 w 83"/>
                <a:gd name="T3" fmla="*/ 27 h 116"/>
                <a:gd name="T4" fmla="*/ 0 w 83"/>
                <a:gd name="T5" fmla="*/ 0 h 116"/>
                <a:gd name="T6" fmla="*/ 83 w 83"/>
                <a:gd name="T7" fmla="*/ 0 h 116"/>
                <a:gd name="T8" fmla="*/ 83 w 83"/>
                <a:gd name="T9" fmla="*/ 27 h 116"/>
                <a:gd name="T10" fmla="*/ 58 w 83"/>
                <a:gd name="T11" fmla="*/ 27 h 116"/>
                <a:gd name="T12" fmla="*/ 58 w 83"/>
                <a:gd name="T13" fmla="*/ 116 h 116"/>
                <a:gd name="T14" fmla="*/ 25 w 83"/>
                <a:gd name="T15" fmla="*/ 116 h 116"/>
                <a:gd name="T16" fmla="*/ 25 w 83"/>
                <a:gd name="T17" fmla="*/ 2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16">
                  <a:moveTo>
                    <a:pt x="25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83" y="0"/>
                  </a:lnTo>
                  <a:lnTo>
                    <a:pt x="83" y="27"/>
                  </a:lnTo>
                  <a:lnTo>
                    <a:pt x="58" y="27"/>
                  </a:lnTo>
                  <a:lnTo>
                    <a:pt x="58" y="116"/>
                  </a:lnTo>
                  <a:lnTo>
                    <a:pt x="25" y="116"/>
                  </a:lnTo>
                  <a:lnTo>
                    <a:pt x="25" y="2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7" name="Freeform 8"/>
            <p:cNvSpPr>
              <a:spLocks/>
            </p:cNvSpPr>
            <p:nvPr userDrawn="1"/>
          </p:nvSpPr>
          <p:spPr bwMode="auto">
            <a:xfrm>
              <a:off x="3620" y="1826"/>
              <a:ext cx="93" cy="124"/>
            </a:xfrm>
            <a:custGeom>
              <a:avLst/>
              <a:gdLst>
                <a:gd name="T0" fmla="*/ 45 w 45"/>
                <a:gd name="T1" fmla="*/ 56 h 60"/>
                <a:gd name="T2" fmla="*/ 29 w 45"/>
                <a:gd name="T3" fmla="*/ 60 h 60"/>
                <a:gd name="T4" fmla="*/ 0 w 45"/>
                <a:gd name="T5" fmla="*/ 30 h 60"/>
                <a:gd name="T6" fmla="*/ 29 w 45"/>
                <a:gd name="T7" fmla="*/ 0 h 60"/>
                <a:gd name="T8" fmla="*/ 45 w 45"/>
                <a:gd name="T9" fmla="*/ 4 h 60"/>
                <a:gd name="T10" fmla="*/ 45 w 45"/>
                <a:gd name="T11" fmla="*/ 21 h 60"/>
                <a:gd name="T12" fmla="*/ 31 w 45"/>
                <a:gd name="T13" fmla="*/ 14 h 60"/>
                <a:gd name="T14" fmla="*/ 17 w 45"/>
                <a:gd name="T15" fmla="*/ 30 h 60"/>
                <a:gd name="T16" fmla="*/ 31 w 45"/>
                <a:gd name="T17" fmla="*/ 46 h 60"/>
                <a:gd name="T18" fmla="*/ 45 w 45"/>
                <a:gd name="T19" fmla="*/ 39 h 60"/>
                <a:gd name="T20" fmla="*/ 45 w 45"/>
                <a:gd name="T2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60">
                  <a:moveTo>
                    <a:pt x="45" y="56"/>
                  </a:moveTo>
                  <a:cubicBezTo>
                    <a:pt x="40" y="59"/>
                    <a:pt x="34" y="60"/>
                    <a:pt x="29" y="60"/>
                  </a:cubicBezTo>
                  <a:cubicBezTo>
                    <a:pt x="13" y="60"/>
                    <a:pt x="0" y="48"/>
                    <a:pt x="0" y="30"/>
                  </a:cubicBezTo>
                  <a:cubicBezTo>
                    <a:pt x="0" y="11"/>
                    <a:pt x="14" y="0"/>
                    <a:pt x="29" y="0"/>
                  </a:cubicBezTo>
                  <a:cubicBezTo>
                    <a:pt x="34" y="0"/>
                    <a:pt x="40" y="1"/>
                    <a:pt x="45" y="4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2" y="17"/>
                    <a:pt x="37" y="14"/>
                    <a:pt x="31" y="14"/>
                  </a:cubicBezTo>
                  <a:cubicBezTo>
                    <a:pt x="22" y="14"/>
                    <a:pt x="17" y="21"/>
                    <a:pt x="17" y="30"/>
                  </a:cubicBezTo>
                  <a:cubicBezTo>
                    <a:pt x="17" y="39"/>
                    <a:pt x="22" y="46"/>
                    <a:pt x="31" y="46"/>
                  </a:cubicBezTo>
                  <a:cubicBezTo>
                    <a:pt x="37" y="46"/>
                    <a:pt x="42" y="42"/>
                    <a:pt x="45" y="39"/>
                  </a:cubicBezTo>
                  <a:lnTo>
                    <a:pt x="45" y="56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 userDrawn="1"/>
          </p:nvSpPr>
          <p:spPr bwMode="auto">
            <a:xfrm>
              <a:off x="3492" y="1764"/>
              <a:ext cx="29" cy="33"/>
            </a:xfrm>
            <a:custGeom>
              <a:avLst/>
              <a:gdLst>
                <a:gd name="T0" fmla="*/ 12 w 29"/>
                <a:gd name="T1" fmla="*/ 4 h 33"/>
                <a:gd name="T2" fmla="*/ 0 w 29"/>
                <a:gd name="T3" fmla="*/ 4 h 33"/>
                <a:gd name="T4" fmla="*/ 0 w 29"/>
                <a:gd name="T5" fmla="*/ 0 h 33"/>
                <a:gd name="T6" fmla="*/ 29 w 29"/>
                <a:gd name="T7" fmla="*/ 0 h 33"/>
                <a:gd name="T8" fmla="*/ 29 w 29"/>
                <a:gd name="T9" fmla="*/ 4 h 33"/>
                <a:gd name="T10" fmla="*/ 16 w 29"/>
                <a:gd name="T11" fmla="*/ 4 h 33"/>
                <a:gd name="T12" fmla="*/ 16 w 29"/>
                <a:gd name="T13" fmla="*/ 33 h 33"/>
                <a:gd name="T14" fmla="*/ 12 w 29"/>
                <a:gd name="T15" fmla="*/ 33 h 33"/>
                <a:gd name="T16" fmla="*/ 12 w 29"/>
                <a:gd name="T1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3">
                  <a:moveTo>
                    <a:pt x="12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16" y="4"/>
                  </a:lnTo>
                  <a:lnTo>
                    <a:pt x="16" y="33"/>
                  </a:lnTo>
                  <a:lnTo>
                    <a:pt x="12" y="33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9" name="Freeform 10"/>
            <p:cNvSpPr>
              <a:spLocks noEditPoints="1"/>
            </p:cNvSpPr>
            <p:nvPr userDrawn="1"/>
          </p:nvSpPr>
          <p:spPr bwMode="auto">
            <a:xfrm>
              <a:off x="3525" y="1762"/>
              <a:ext cx="33" cy="37"/>
            </a:xfrm>
            <a:custGeom>
              <a:avLst/>
              <a:gdLst>
                <a:gd name="T0" fmla="*/ 16 w 16"/>
                <a:gd name="T1" fmla="*/ 13 h 18"/>
                <a:gd name="T2" fmla="*/ 8 w 16"/>
                <a:gd name="T3" fmla="*/ 18 h 18"/>
                <a:gd name="T4" fmla="*/ 0 w 16"/>
                <a:gd name="T5" fmla="*/ 9 h 18"/>
                <a:gd name="T6" fmla="*/ 8 w 16"/>
                <a:gd name="T7" fmla="*/ 0 h 18"/>
                <a:gd name="T8" fmla="*/ 16 w 16"/>
                <a:gd name="T9" fmla="*/ 8 h 18"/>
                <a:gd name="T10" fmla="*/ 16 w 16"/>
                <a:gd name="T11" fmla="*/ 9 h 18"/>
                <a:gd name="T12" fmla="*/ 2 w 16"/>
                <a:gd name="T13" fmla="*/ 9 h 18"/>
                <a:gd name="T14" fmla="*/ 8 w 16"/>
                <a:gd name="T15" fmla="*/ 16 h 18"/>
                <a:gd name="T16" fmla="*/ 14 w 16"/>
                <a:gd name="T17" fmla="*/ 12 h 18"/>
                <a:gd name="T18" fmla="*/ 16 w 16"/>
                <a:gd name="T19" fmla="*/ 13 h 18"/>
                <a:gd name="T20" fmla="*/ 14 w 16"/>
                <a:gd name="T21" fmla="*/ 7 h 18"/>
                <a:gd name="T22" fmla="*/ 8 w 16"/>
                <a:gd name="T23" fmla="*/ 2 h 18"/>
                <a:gd name="T24" fmla="*/ 3 w 16"/>
                <a:gd name="T25" fmla="*/ 7 h 18"/>
                <a:gd name="T26" fmla="*/ 14 w 16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8">
                  <a:moveTo>
                    <a:pt x="16" y="13"/>
                  </a:moveTo>
                  <a:cubicBezTo>
                    <a:pt x="15" y="16"/>
                    <a:pt x="12" y="18"/>
                    <a:pt x="8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4" y="0"/>
                    <a:pt x="16" y="5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2"/>
                    <a:pt x="4" y="16"/>
                    <a:pt x="8" y="16"/>
                  </a:cubicBezTo>
                  <a:cubicBezTo>
                    <a:pt x="10" y="16"/>
                    <a:pt x="12" y="16"/>
                    <a:pt x="14" y="12"/>
                  </a:cubicBezTo>
                  <a:lnTo>
                    <a:pt x="16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8" y="2"/>
                  </a:cubicBezTo>
                  <a:cubicBezTo>
                    <a:pt x="5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 userDrawn="1"/>
          </p:nvSpPr>
          <p:spPr bwMode="auto">
            <a:xfrm>
              <a:off x="3568" y="1764"/>
              <a:ext cx="29" cy="33"/>
            </a:xfrm>
            <a:custGeom>
              <a:avLst/>
              <a:gdLst>
                <a:gd name="T0" fmla="*/ 0 w 29"/>
                <a:gd name="T1" fmla="*/ 0 h 33"/>
                <a:gd name="T2" fmla="*/ 5 w 29"/>
                <a:gd name="T3" fmla="*/ 0 h 33"/>
                <a:gd name="T4" fmla="*/ 5 w 29"/>
                <a:gd name="T5" fmla="*/ 15 h 33"/>
                <a:gd name="T6" fmla="*/ 23 w 29"/>
                <a:gd name="T7" fmla="*/ 15 h 33"/>
                <a:gd name="T8" fmla="*/ 23 w 29"/>
                <a:gd name="T9" fmla="*/ 0 h 33"/>
                <a:gd name="T10" fmla="*/ 29 w 29"/>
                <a:gd name="T11" fmla="*/ 0 h 33"/>
                <a:gd name="T12" fmla="*/ 29 w 29"/>
                <a:gd name="T13" fmla="*/ 33 h 33"/>
                <a:gd name="T14" fmla="*/ 23 w 29"/>
                <a:gd name="T15" fmla="*/ 33 h 33"/>
                <a:gd name="T16" fmla="*/ 23 w 29"/>
                <a:gd name="T17" fmla="*/ 19 h 33"/>
                <a:gd name="T18" fmla="*/ 5 w 29"/>
                <a:gd name="T19" fmla="*/ 19 h 33"/>
                <a:gd name="T20" fmla="*/ 5 w 29"/>
                <a:gd name="T21" fmla="*/ 33 h 33"/>
                <a:gd name="T22" fmla="*/ 0 w 29"/>
                <a:gd name="T23" fmla="*/ 33 h 33"/>
                <a:gd name="T24" fmla="*/ 0 w 29"/>
                <a:gd name="T25" fmla="*/ 0 h 33"/>
                <a:gd name="connsiteX0" fmla="*/ 0 w 10000"/>
                <a:gd name="connsiteY0" fmla="*/ 0 h 10000"/>
                <a:gd name="connsiteX1" fmla="*/ 1724 w 10000"/>
                <a:gd name="connsiteY1" fmla="*/ 0 h 10000"/>
                <a:gd name="connsiteX2" fmla="*/ 1724 w 10000"/>
                <a:gd name="connsiteY2" fmla="*/ 4545 h 10000"/>
                <a:gd name="connsiteX3" fmla="*/ 7931 w 10000"/>
                <a:gd name="connsiteY3" fmla="*/ 4545 h 10000"/>
                <a:gd name="connsiteX4" fmla="*/ 7931 w 10000"/>
                <a:gd name="connsiteY4" fmla="*/ 0 h 10000"/>
                <a:gd name="connsiteX5" fmla="*/ 9851 w 10000"/>
                <a:gd name="connsiteY5" fmla="*/ 0 h 10000"/>
                <a:gd name="connsiteX6" fmla="*/ 10000 w 10000"/>
                <a:gd name="connsiteY6" fmla="*/ 10000 h 10000"/>
                <a:gd name="connsiteX7" fmla="*/ 7931 w 10000"/>
                <a:gd name="connsiteY7" fmla="*/ 10000 h 10000"/>
                <a:gd name="connsiteX8" fmla="*/ 7931 w 10000"/>
                <a:gd name="connsiteY8" fmla="*/ 5758 h 10000"/>
                <a:gd name="connsiteX9" fmla="*/ 1724 w 10000"/>
                <a:gd name="connsiteY9" fmla="*/ 5758 h 10000"/>
                <a:gd name="connsiteX10" fmla="*/ 1724 w 10000"/>
                <a:gd name="connsiteY10" fmla="*/ 10000 h 10000"/>
                <a:gd name="connsiteX11" fmla="*/ 0 w 10000"/>
                <a:gd name="connsiteY11" fmla="*/ 10000 h 10000"/>
                <a:gd name="connsiteX12" fmla="*/ 0 w 10000"/>
                <a:gd name="connsiteY12" fmla="*/ 0 h 10000"/>
                <a:gd name="connsiteX0" fmla="*/ 0 w 9857"/>
                <a:gd name="connsiteY0" fmla="*/ 0 h 10000"/>
                <a:gd name="connsiteX1" fmla="*/ 1724 w 9857"/>
                <a:gd name="connsiteY1" fmla="*/ 0 h 10000"/>
                <a:gd name="connsiteX2" fmla="*/ 1724 w 9857"/>
                <a:gd name="connsiteY2" fmla="*/ 4545 h 10000"/>
                <a:gd name="connsiteX3" fmla="*/ 7931 w 9857"/>
                <a:gd name="connsiteY3" fmla="*/ 4545 h 10000"/>
                <a:gd name="connsiteX4" fmla="*/ 7931 w 9857"/>
                <a:gd name="connsiteY4" fmla="*/ 0 h 10000"/>
                <a:gd name="connsiteX5" fmla="*/ 9851 w 9857"/>
                <a:gd name="connsiteY5" fmla="*/ 0 h 10000"/>
                <a:gd name="connsiteX6" fmla="*/ 9703 w 9857"/>
                <a:gd name="connsiteY6" fmla="*/ 10000 h 10000"/>
                <a:gd name="connsiteX7" fmla="*/ 7931 w 9857"/>
                <a:gd name="connsiteY7" fmla="*/ 10000 h 10000"/>
                <a:gd name="connsiteX8" fmla="*/ 7931 w 9857"/>
                <a:gd name="connsiteY8" fmla="*/ 5758 h 10000"/>
                <a:gd name="connsiteX9" fmla="*/ 1724 w 9857"/>
                <a:gd name="connsiteY9" fmla="*/ 5758 h 10000"/>
                <a:gd name="connsiteX10" fmla="*/ 1724 w 9857"/>
                <a:gd name="connsiteY10" fmla="*/ 10000 h 10000"/>
                <a:gd name="connsiteX11" fmla="*/ 0 w 9857"/>
                <a:gd name="connsiteY11" fmla="*/ 10000 h 10000"/>
                <a:gd name="connsiteX12" fmla="*/ 0 w 9857"/>
                <a:gd name="connsiteY12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57" h="10000">
                  <a:moveTo>
                    <a:pt x="0" y="0"/>
                  </a:moveTo>
                  <a:lnTo>
                    <a:pt x="1724" y="0"/>
                  </a:lnTo>
                  <a:lnTo>
                    <a:pt x="1724" y="4545"/>
                  </a:lnTo>
                  <a:lnTo>
                    <a:pt x="7931" y="4545"/>
                  </a:lnTo>
                  <a:lnTo>
                    <a:pt x="7931" y="0"/>
                  </a:lnTo>
                  <a:lnTo>
                    <a:pt x="9851" y="0"/>
                  </a:lnTo>
                  <a:cubicBezTo>
                    <a:pt x="9901" y="3333"/>
                    <a:pt x="9653" y="6667"/>
                    <a:pt x="9703" y="10000"/>
                  </a:cubicBezTo>
                  <a:lnTo>
                    <a:pt x="7931" y="10000"/>
                  </a:lnTo>
                  <a:lnTo>
                    <a:pt x="7931" y="5758"/>
                  </a:lnTo>
                  <a:lnTo>
                    <a:pt x="1724" y="5758"/>
                  </a:lnTo>
                  <a:lnTo>
                    <a:pt x="1724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1" name="Freeform 12"/>
            <p:cNvSpPr>
              <a:spLocks noEditPoints="1"/>
            </p:cNvSpPr>
            <p:nvPr userDrawn="1"/>
          </p:nvSpPr>
          <p:spPr bwMode="auto">
            <a:xfrm>
              <a:off x="3604" y="1764"/>
              <a:ext cx="35" cy="44"/>
            </a:xfrm>
            <a:custGeom>
              <a:avLst/>
              <a:gdLst>
                <a:gd name="T0" fmla="*/ 14 w 17"/>
                <a:gd name="T1" fmla="*/ 0 h 21"/>
                <a:gd name="T2" fmla="*/ 14 w 17"/>
                <a:gd name="T3" fmla="*/ 14 h 21"/>
                <a:gd name="T4" fmla="*/ 17 w 17"/>
                <a:gd name="T5" fmla="*/ 14 h 21"/>
                <a:gd name="T6" fmla="*/ 17 w 17"/>
                <a:gd name="T7" fmla="*/ 21 h 21"/>
                <a:gd name="T8" fmla="*/ 15 w 17"/>
                <a:gd name="T9" fmla="*/ 21 h 21"/>
                <a:gd name="T10" fmla="*/ 15 w 17"/>
                <a:gd name="T11" fmla="*/ 16 h 21"/>
                <a:gd name="T12" fmla="*/ 2 w 17"/>
                <a:gd name="T13" fmla="*/ 16 h 21"/>
                <a:gd name="T14" fmla="*/ 2 w 17"/>
                <a:gd name="T15" fmla="*/ 21 h 21"/>
                <a:gd name="T16" fmla="*/ 0 w 17"/>
                <a:gd name="T17" fmla="*/ 21 h 21"/>
                <a:gd name="T18" fmla="*/ 0 w 17"/>
                <a:gd name="T19" fmla="*/ 14 h 21"/>
                <a:gd name="T20" fmla="*/ 4 w 17"/>
                <a:gd name="T21" fmla="*/ 8 h 21"/>
                <a:gd name="T22" fmla="*/ 4 w 17"/>
                <a:gd name="T23" fmla="*/ 0 h 21"/>
                <a:gd name="T24" fmla="*/ 14 w 17"/>
                <a:gd name="T25" fmla="*/ 0 h 21"/>
                <a:gd name="T26" fmla="*/ 12 w 17"/>
                <a:gd name="T27" fmla="*/ 2 h 21"/>
                <a:gd name="T28" fmla="*/ 6 w 17"/>
                <a:gd name="T29" fmla="*/ 2 h 21"/>
                <a:gd name="T30" fmla="*/ 6 w 17"/>
                <a:gd name="T31" fmla="*/ 9 h 21"/>
                <a:gd name="T32" fmla="*/ 4 w 17"/>
                <a:gd name="T33" fmla="*/ 14 h 21"/>
                <a:gd name="T34" fmla="*/ 12 w 17"/>
                <a:gd name="T35" fmla="*/ 14 h 21"/>
                <a:gd name="T36" fmla="*/ 12 w 1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1">
                  <a:moveTo>
                    <a:pt x="14" y="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4" y="11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14" y="0"/>
                  </a:lnTo>
                  <a:close/>
                  <a:moveTo>
                    <a:pt x="1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2" name="Freeform 13"/>
            <p:cNvSpPr>
              <a:spLocks noEditPoints="1"/>
            </p:cNvSpPr>
            <p:nvPr userDrawn="1"/>
          </p:nvSpPr>
          <p:spPr bwMode="auto">
            <a:xfrm>
              <a:off x="3643" y="1762"/>
              <a:ext cx="35" cy="37"/>
            </a:xfrm>
            <a:custGeom>
              <a:avLst/>
              <a:gdLst>
                <a:gd name="T0" fmla="*/ 17 w 17"/>
                <a:gd name="T1" fmla="*/ 13 h 18"/>
                <a:gd name="T2" fmla="*/ 9 w 17"/>
                <a:gd name="T3" fmla="*/ 18 h 18"/>
                <a:gd name="T4" fmla="*/ 0 w 17"/>
                <a:gd name="T5" fmla="*/ 9 h 18"/>
                <a:gd name="T6" fmla="*/ 9 w 17"/>
                <a:gd name="T7" fmla="*/ 0 h 18"/>
                <a:gd name="T8" fmla="*/ 17 w 17"/>
                <a:gd name="T9" fmla="*/ 8 h 18"/>
                <a:gd name="T10" fmla="*/ 17 w 17"/>
                <a:gd name="T11" fmla="*/ 9 h 18"/>
                <a:gd name="T12" fmla="*/ 3 w 17"/>
                <a:gd name="T13" fmla="*/ 9 h 18"/>
                <a:gd name="T14" fmla="*/ 9 w 17"/>
                <a:gd name="T15" fmla="*/ 16 h 18"/>
                <a:gd name="T16" fmla="*/ 15 w 17"/>
                <a:gd name="T17" fmla="*/ 12 h 18"/>
                <a:gd name="T18" fmla="*/ 17 w 17"/>
                <a:gd name="T19" fmla="*/ 13 h 18"/>
                <a:gd name="T20" fmla="*/ 14 w 17"/>
                <a:gd name="T21" fmla="*/ 7 h 18"/>
                <a:gd name="T22" fmla="*/ 9 w 17"/>
                <a:gd name="T23" fmla="*/ 2 h 18"/>
                <a:gd name="T24" fmla="*/ 3 w 17"/>
                <a:gd name="T25" fmla="*/ 7 h 18"/>
                <a:gd name="T26" fmla="*/ 14 w 17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8">
                  <a:moveTo>
                    <a:pt x="17" y="13"/>
                  </a:moveTo>
                  <a:cubicBezTo>
                    <a:pt x="15" y="16"/>
                    <a:pt x="13" y="18"/>
                    <a:pt x="9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5" y="0"/>
                    <a:pt x="17" y="5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5" y="16"/>
                    <a:pt x="9" y="16"/>
                  </a:cubicBezTo>
                  <a:cubicBezTo>
                    <a:pt x="10" y="16"/>
                    <a:pt x="13" y="16"/>
                    <a:pt x="15" y="12"/>
                  </a:cubicBezTo>
                  <a:lnTo>
                    <a:pt x="17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9" y="2"/>
                  </a:cubicBezTo>
                  <a:cubicBezTo>
                    <a:pt x="6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3" name="Freeform 14"/>
            <p:cNvSpPr>
              <a:spLocks noEditPoints="1"/>
            </p:cNvSpPr>
            <p:nvPr userDrawn="1"/>
          </p:nvSpPr>
          <p:spPr bwMode="auto">
            <a:xfrm>
              <a:off x="3686" y="1762"/>
              <a:ext cx="36" cy="52"/>
            </a:xfrm>
            <a:custGeom>
              <a:avLst/>
              <a:gdLst>
                <a:gd name="T0" fmla="*/ 2 w 17"/>
                <a:gd name="T1" fmla="*/ 1 h 25"/>
                <a:gd name="T2" fmla="*/ 2 w 17"/>
                <a:gd name="T3" fmla="*/ 4 h 25"/>
                <a:gd name="T4" fmla="*/ 8 w 17"/>
                <a:gd name="T5" fmla="*/ 0 h 25"/>
                <a:gd name="T6" fmla="*/ 17 w 17"/>
                <a:gd name="T7" fmla="*/ 9 h 25"/>
                <a:gd name="T8" fmla="*/ 9 w 17"/>
                <a:gd name="T9" fmla="*/ 18 h 25"/>
                <a:gd name="T10" fmla="*/ 2 w 17"/>
                <a:gd name="T11" fmla="*/ 15 h 25"/>
                <a:gd name="T12" fmla="*/ 2 w 17"/>
                <a:gd name="T13" fmla="*/ 25 h 25"/>
                <a:gd name="T14" fmla="*/ 0 w 17"/>
                <a:gd name="T15" fmla="*/ 25 h 25"/>
                <a:gd name="T16" fmla="*/ 0 w 17"/>
                <a:gd name="T17" fmla="*/ 1 h 25"/>
                <a:gd name="T18" fmla="*/ 2 w 17"/>
                <a:gd name="T19" fmla="*/ 1 h 25"/>
                <a:gd name="T20" fmla="*/ 15 w 17"/>
                <a:gd name="T21" fmla="*/ 9 h 25"/>
                <a:gd name="T22" fmla="*/ 8 w 17"/>
                <a:gd name="T23" fmla="*/ 2 h 25"/>
                <a:gd name="T24" fmla="*/ 2 w 17"/>
                <a:gd name="T25" fmla="*/ 9 h 25"/>
                <a:gd name="T26" fmla="*/ 9 w 17"/>
                <a:gd name="T27" fmla="*/ 16 h 25"/>
                <a:gd name="T28" fmla="*/ 15 w 17"/>
                <a:gd name="T2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5"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5" y="0"/>
                    <a:pt x="8" y="0"/>
                  </a:cubicBezTo>
                  <a:cubicBezTo>
                    <a:pt x="14" y="0"/>
                    <a:pt x="17" y="4"/>
                    <a:pt x="17" y="9"/>
                  </a:cubicBezTo>
                  <a:cubicBezTo>
                    <a:pt x="17" y="14"/>
                    <a:pt x="14" y="18"/>
                    <a:pt x="9" y="18"/>
                  </a:cubicBezTo>
                  <a:cubicBezTo>
                    <a:pt x="5" y="18"/>
                    <a:pt x="3" y="16"/>
                    <a:pt x="2" y="1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1"/>
                  </a:lnTo>
                  <a:close/>
                  <a:moveTo>
                    <a:pt x="15" y="9"/>
                  </a:moveTo>
                  <a:cubicBezTo>
                    <a:pt x="15" y="6"/>
                    <a:pt x="13" y="2"/>
                    <a:pt x="8" y="2"/>
                  </a:cubicBezTo>
                  <a:cubicBezTo>
                    <a:pt x="5" y="2"/>
                    <a:pt x="2" y="5"/>
                    <a:pt x="2" y="9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2" y="16"/>
                    <a:pt x="15" y="13"/>
                    <a:pt x="15" y="9"/>
                  </a:cubicBez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30" name="Текст 3"/>
          <p:cNvSpPr>
            <a:spLocks noGrp="1"/>
          </p:cNvSpPr>
          <p:nvPr>
            <p:ph type="body" sz="quarter" idx="10"/>
          </p:nvPr>
        </p:nvSpPr>
        <p:spPr>
          <a:xfrm>
            <a:off x="360363" y="1082675"/>
            <a:ext cx="11469687" cy="923925"/>
          </a:xfrm>
        </p:spPr>
        <p:txBody>
          <a:bodyPr lIns="0" tIns="0" rIns="0" bIns="0" anchor="t">
            <a:noAutofit/>
          </a:bodyPr>
          <a:lstStyle>
            <a:lvl1pPr>
              <a:defRPr lang="ru-RU" sz="1800" smtClean="0">
                <a:solidFill>
                  <a:srgbClr val="444444"/>
                </a:solidFill>
                <a:cs typeface="Segoe UI" panose="020B0502040204020203" pitchFamily="34" charset="0"/>
              </a:defRPr>
            </a:lvl1pPr>
            <a:lvl2pPr>
              <a:defRPr lang="ru-RU" sz="1800" smtClean="0">
                <a:latin typeface="+mn-lt"/>
              </a:defRPr>
            </a:lvl2pPr>
            <a:lvl3pPr>
              <a:defRPr lang="ru-RU" sz="1800" smtClean="0">
                <a:latin typeface="+mn-lt"/>
              </a:defRPr>
            </a:lvl3pPr>
            <a:lvl4pPr>
              <a:defRPr lang="ru-RU" sz="1800" smtClean="0">
                <a:latin typeface="+mn-lt"/>
              </a:defRPr>
            </a:lvl4pPr>
            <a:lvl5pPr>
              <a:defRPr lang="ru-RU" sz="1800">
                <a:latin typeface="+mn-lt"/>
              </a:defRPr>
            </a:lvl5pPr>
          </a:lstStyle>
          <a:p>
            <a:pPr lvl="0"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52556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363" y="1082675"/>
            <a:ext cx="11469687" cy="52324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2pPr>
            <a:lvl3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4pPr>
            <a:lvl5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36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0364" y="1082675"/>
            <a:ext cx="5549899" cy="5232400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6974" y="1082675"/>
            <a:ext cx="5553075" cy="5232400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619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200" y="1"/>
            <a:ext cx="8166100" cy="698499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364" y="1082675"/>
            <a:ext cx="5549899" cy="349250"/>
          </a:xfrm>
        </p:spPr>
        <p:txBody>
          <a:bodyPr anchor="b"/>
          <a:lstStyle>
            <a:lvl1pPr marL="0" indent="0">
              <a:buNone/>
              <a:defRPr sz="2400" b="1">
                <a:latin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0364" y="1816099"/>
            <a:ext cx="5549899" cy="4498975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6974" y="1082675"/>
            <a:ext cx="5553075" cy="349250"/>
          </a:xfrm>
        </p:spPr>
        <p:txBody>
          <a:bodyPr anchor="b"/>
          <a:lstStyle>
            <a:lvl1pPr marL="0" indent="0">
              <a:buNone/>
              <a:defRPr sz="2400" b="1">
                <a:latin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6974" y="1816099"/>
            <a:ext cx="5553075" cy="4498975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38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80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Рисунок 3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44" b="5260"/>
          <a:stretch/>
        </p:blipFill>
        <p:spPr>
          <a:xfrm>
            <a:off x="0" y="700216"/>
            <a:ext cx="12192000" cy="5833934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1524000" y="3848100"/>
            <a:ext cx="9144000" cy="1881188"/>
          </a:xfrm>
          <a:prstGeom prst="rect">
            <a:avLst/>
          </a:prstGeom>
          <a:noFill/>
        </p:spPr>
        <p:txBody>
          <a:bodyPr anchor="b"/>
          <a:lstStyle>
            <a:lvl1pPr marL="0" algn="ctr" defTabSz="914400" rtl="0" eaLnBrk="1" latinLnBrk="0" hangingPunct="1">
              <a:defRPr lang="ru-RU" sz="2800" b="1" kern="1200" cap="all" dirty="0">
                <a:solidFill>
                  <a:schemeClr val="accent2"/>
                </a:solidFill>
                <a:latin typeface="Segoe UI" panose="020B0502040204020203" pitchFamily="34" charset="0"/>
                <a:ea typeface="Arial Unicode MS" pitchFamily="34" charset="-128"/>
                <a:cs typeface="Segoe UI" panose="020B0502040204020203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729288"/>
            <a:ext cx="9144000" cy="738187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 algn="ctr" defTabSz="914400" rtl="0" eaLnBrk="1" latinLnBrk="0" hangingPunct="1">
              <a:buNone/>
              <a:defRPr lang="ru-RU" sz="1800" b="1" kern="1200" cap="all" baseline="0" dirty="0">
                <a:solidFill>
                  <a:schemeClr val="accent2"/>
                </a:solidFill>
                <a:latin typeface="Segoe UI" panose="020B0502040204020203" pitchFamily="34" charset="0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-10275" y="740565"/>
            <a:ext cx="4137658" cy="3642745"/>
            <a:chOff x="-10275" y="740565"/>
            <a:chExt cx="4137658" cy="3642745"/>
          </a:xfrm>
        </p:grpSpPr>
        <p:sp>
          <p:nvSpPr>
            <p:cNvPr id="12" name="Прямоугольник: скругленные верхние углы 11"/>
            <p:cNvSpPr/>
            <p:nvPr/>
          </p:nvSpPr>
          <p:spPr>
            <a:xfrm rot="5400000">
              <a:off x="-873801" y="1604101"/>
              <a:ext cx="3642737" cy="1915682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3" name="Прямоугольник: скругленные верхние углы 12"/>
            <p:cNvSpPr/>
            <p:nvPr/>
          </p:nvSpPr>
          <p:spPr>
            <a:xfrm rot="5400000">
              <a:off x="-538206" y="1268506"/>
              <a:ext cx="3348541" cy="2292676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4" name="Прямоугольник: скругленные верхние углы 13"/>
            <p:cNvSpPr/>
            <p:nvPr/>
          </p:nvSpPr>
          <p:spPr>
            <a:xfrm rot="5400000">
              <a:off x="-209667" y="939966"/>
              <a:ext cx="3058957" cy="2660171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5" name="Прямоугольник: скругленные верхние углы 14"/>
            <p:cNvSpPr/>
            <p:nvPr/>
          </p:nvSpPr>
          <p:spPr>
            <a:xfrm rot="5400000">
              <a:off x="126607" y="603693"/>
              <a:ext cx="2745422" cy="3019180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6" name="Прямоугольник: скругленные верхние углы 15"/>
            <p:cNvSpPr/>
            <p:nvPr userDrawn="1"/>
          </p:nvSpPr>
          <p:spPr>
            <a:xfrm rot="10800000">
              <a:off x="-10275" y="740570"/>
              <a:ext cx="3769945" cy="2158227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7" name="Прямоугольник: скругленные верхние углы 16"/>
            <p:cNvSpPr/>
            <p:nvPr userDrawn="1"/>
          </p:nvSpPr>
          <p:spPr>
            <a:xfrm rot="10800000">
              <a:off x="-10275" y="740565"/>
              <a:ext cx="3402456" cy="2449233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8" name="Прямоугольник: скругленные верхние углы 17"/>
            <p:cNvSpPr/>
            <p:nvPr userDrawn="1"/>
          </p:nvSpPr>
          <p:spPr>
            <a:xfrm rot="10800000">
              <a:off x="-10274" y="740569"/>
              <a:ext cx="4137657" cy="1852728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</p:grp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1434301"/>
            <a:ext cx="2561830" cy="1105139"/>
          </a:xfrm>
          <a:prstGeom prst="rect">
            <a:avLst/>
          </a:prstGeom>
        </p:spPr>
      </p:pic>
      <p:grpSp>
        <p:nvGrpSpPr>
          <p:cNvPr id="20" name="Группа 19"/>
          <p:cNvGrpSpPr/>
          <p:nvPr userDrawn="1"/>
        </p:nvGrpSpPr>
        <p:grpSpPr>
          <a:xfrm>
            <a:off x="9588614" y="4383309"/>
            <a:ext cx="2603386" cy="2084166"/>
            <a:chOff x="9588614" y="4383309"/>
            <a:chExt cx="2603386" cy="2084166"/>
          </a:xfrm>
        </p:grpSpPr>
        <p:sp>
          <p:nvSpPr>
            <p:cNvPr id="21" name="Прямоугольник: скругленные верхние углы 20"/>
            <p:cNvSpPr/>
            <p:nvPr/>
          </p:nvSpPr>
          <p:spPr>
            <a:xfrm rot="16200000">
              <a:off x="10959211" y="5234686"/>
              <a:ext cx="2084165" cy="381411"/>
            </a:xfrm>
            <a:prstGeom prst="round2SameRect">
              <a:avLst>
                <a:gd name="adj1" fmla="val 19171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2" name="Прямоугольник: скругленные верхние углы 21"/>
            <p:cNvSpPr/>
            <p:nvPr/>
          </p:nvSpPr>
          <p:spPr>
            <a:xfrm rot="16200000">
              <a:off x="10917814" y="5193288"/>
              <a:ext cx="1789968" cy="758404"/>
            </a:xfrm>
            <a:prstGeom prst="round2SameRect">
              <a:avLst>
                <a:gd name="adj1" fmla="val 11723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3" name="Прямоугольник: скругленные верхние углы 22"/>
            <p:cNvSpPr/>
            <p:nvPr/>
          </p:nvSpPr>
          <p:spPr>
            <a:xfrm rot="16200000">
              <a:off x="10878857" y="5154333"/>
              <a:ext cx="1500383" cy="1125898"/>
            </a:xfrm>
            <a:prstGeom prst="round2SameRect">
              <a:avLst>
                <a:gd name="adj1" fmla="val 7571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4" name="Прямоугольник: скругленные верхние углы 23"/>
            <p:cNvSpPr/>
            <p:nvPr/>
          </p:nvSpPr>
          <p:spPr>
            <a:xfrm rot="16200000">
              <a:off x="10856120" y="5131596"/>
              <a:ext cx="1186847" cy="1484908"/>
            </a:xfrm>
            <a:prstGeom prst="round2SameRect">
              <a:avLst>
                <a:gd name="adj1" fmla="val 8467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5" name="Прямоугольник: скругленные верхние углы 24"/>
            <p:cNvSpPr/>
            <p:nvPr userDrawn="1"/>
          </p:nvSpPr>
          <p:spPr>
            <a:xfrm>
              <a:off x="9956327" y="5867825"/>
              <a:ext cx="2235670" cy="599650"/>
            </a:xfrm>
            <a:prstGeom prst="round2SameRect">
              <a:avLst>
                <a:gd name="adj1" fmla="val 1371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6" name="Прямоугольник: скругленные верхние углы 25"/>
            <p:cNvSpPr/>
            <p:nvPr userDrawn="1"/>
          </p:nvSpPr>
          <p:spPr>
            <a:xfrm>
              <a:off x="10323815" y="5576823"/>
              <a:ext cx="1868182" cy="890651"/>
            </a:xfrm>
            <a:prstGeom prst="round2SameRect">
              <a:avLst>
                <a:gd name="adj1" fmla="val 917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7" name="Прямоугольник: скругленные верхние углы 26"/>
            <p:cNvSpPr/>
            <p:nvPr userDrawn="1"/>
          </p:nvSpPr>
          <p:spPr>
            <a:xfrm>
              <a:off x="9588614" y="6173324"/>
              <a:ext cx="2603384" cy="294150"/>
            </a:xfrm>
            <a:prstGeom prst="round2SameRect">
              <a:avLst>
                <a:gd name="adj1" fmla="val 3656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28" name="Прямоугольник 27"/>
          <p:cNvSpPr/>
          <p:nvPr userDrawn="1"/>
        </p:nvSpPr>
        <p:spPr>
          <a:xfrm>
            <a:off x="-1" y="694951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29" name="Прямоугольник 28"/>
          <p:cNvSpPr/>
          <p:nvPr userDrawn="1"/>
        </p:nvSpPr>
        <p:spPr>
          <a:xfrm>
            <a:off x="8072438" y="694951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0" name="Прямоугольник 29"/>
          <p:cNvSpPr/>
          <p:nvPr userDrawn="1"/>
        </p:nvSpPr>
        <p:spPr>
          <a:xfrm>
            <a:off x="4129088" y="694951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1" name="Прямоугольник 30"/>
          <p:cNvSpPr/>
          <p:nvPr userDrawn="1"/>
        </p:nvSpPr>
        <p:spPr>
          <a:xfrm>
            <a:off x="-1" y="6472125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8072438" y="6472125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4129088" y="6472125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4" name="Прямоугольник 33"/>
          <p:cNvSpPr/>
          <p:nvPr userDrawn="1"/>
        </p:nvSpPr>
        <p:spPr>
          <a:xfrm>
            <a:off x="4127383" y="6515475"/>
            <a:ext cx="3905965" cy="33454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US" altLang="ru-RU" sz="1400" dirty="0" smtClean="0">
                <a:solidFill>
                  <a:srgbClr val="E4465A"/>
                </a:solidFill>
                <a:latin typeface="Segoe UI" panose="020B0502040204020203" pitchFamily="34" charset="0"/>
                <a:ea typeface="Roboto" panose="02000000000000000000" pitchFamily="2" charset="0"/>
              </a:rPr>
              <a:t>201</a:t>
            </a:r>
            <a:r>
              <a:rPr lang="ru-RU" altLang="ru-RU" sz="1400" dirty="0" smtClean="0">
                <a:solidFill>
                  <a:srgbClr val="E4465A"/>
                </a:solidFill>
                <a:latin typeface="Segoe UI" panose="020B0502040204020203" pitchFamily="34" charset="0"/>
                <a:ea typeface="Roboto" panose="02000000000000000000" pitchFamily="2" charset="0"/>
              </a:rPr>
              <a:t>8</a:t>
            </a:r>
            <a:endParaRPr lang="ru-RU" sz="1400" dirty="0">
              <a:solidFill>
                <a:srgbClr val="E4465A"/>
              </a:solidFill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301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47F1C-9115-4ED0-95F1-0E3C4E04FC9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2651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дресный бл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83"/>
          <a:stretch/>
        </p:blipFill>
        <p:spPr>
          <a:xfrm>
            <a:off x="359199" y="1034545"/>
            <a:ext cx="10817924" cy="5277890"/>
          </a:xfrm>
          <a:prstGeom prst="rect">
            <a:avLst/>
          </a:prstGeom>
        </p:spPr>
      </p:pic>
      <p:sp>
        <p:nvSpPr>
          <p:cNvPr id="30" name="AutoShape 7"/>
          <p:cNvSpPr>
            <a:spLocks noChangeArrowheads="1"/>
          </p:cNvSpPr>
          <p:nvPr userDrawn="1"/>
        </p:nvSpPr>
        <p:spPr bwMode="auto">
          <a:xfrm>
            <a:off x="5441742" y="4030124"/>
            <a:ext cx="3669190" cy="550654"/>
          </a:xfrm>
          <a:prstGeom prst="roundRect">
            <a:avLst>
              <a:gd name="adj" fmla="val 7173"/>
            </a:avLst>
          </a:prstGeom>
          <a:noFill/>
          <a:ln w="19050" cap="sq">
            <a:noFill/>
            <a:prstDash val="sysDot"/>
            <a:miter lim="800000"/>
            <a:headEnd/>
            <a:tailEnd/>
          </a:ln>
          <a:effectLst/>
          <a:extLst/>
        </p:spPr>
        <p:txBody>
          <a:bodyPr wrap="square"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en-US" sz="23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8 800 77 55 8</a:t>
            </a:r>
            <a:r>
              <a:rPr lang="ru-RU" sz="23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0</a:t>
            </a:r>
            <a:r>
              <a:rPr lang="en-US" sz="23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0</a:t>
            </a:r>
          </a:p>
          <a:p>
            <a:pPr>
              <a:lnSpc>
                <a:spcPct val="110000"/>
              </a:lnSpc>
              <a:defRPr/>
            </a:pPr>
            <a:r>
              <a:rPr lang="ru-RU" sz="97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ЗВОНОК ПО РОССИИ БЕСПЛАТНЫЙ</a:t>
            </a:r>
            <a:endParaRPr lang="ru-RU" sz="97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31" name="TextBox 30"/>
          <p:cNvSpPr txBox="1"/>
          <p:nvPr userDrawn="1"/>
        </p:nvSpPr>
        <p:spPr>
          <a:xfrm>
            <a:off x="5089828" y="3432316"/>
            <a:ext cx="272607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u="sng" dirty="0" smtClean="0">
                <a:latin typeface="Segoe UI Light" panose="020B0502040204020203" pitchFamily="34" charset="0"/>
                <a:cs typeface="Segoe UI Light" panose="020B0502040204020203" pitchFamily="34" charset="0"/>
                <a:hlinkClick r:id="rId3"/>
              </a:rPr>
              <a:t>www.rts-tender.ru</a:t>
            </a:r>
            <a:endParaRPr lang="ru-RU" sz="2300" u="sng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5385626" y="4650099"/>
            <a:ext cx="28128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rgbClr val="000000"/>
              </a:buClr>
              <a:buSzPct val="100000"/>
              <a:defRPr/>
            </a:pPr>
            <a:r>
              <a:rPr lang="en-US" sz="1500" kern="12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education</a:t>
            </a:r>
            <a:r>
              <a:rPr lang="ru-RU" sz="1500" kern="12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@</a:t>
            </a:r>
            <a:r>
              <a:rPr lang="en-US" sz="1500" kern="1200" dirty="0" err="1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rts</a:t>
            </a:r>
            <a:r>
              <a:rPr lang="ru-RU" sz="1500" kern="12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-</a:t>
            </a:r>
            <a:r>
              <a:rPr lang="en-US" sz="1500" kern="12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tender</a:t>
            </a:r>
            <a:r>
              <a:rPr lang="ru-RU" sz="1500" kern="12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.</a:t>
            </a:r>
            <a:r>
              <a:rPr lang="en-US" sz="1500" kern="1200" dirty="0" err="1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ru</a:t>
            </a:r>
            <a:endParaRPr lang="en-US" altLang="ru-RU" sz="1500" kern="1200" dirty="0" smtClean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algn="l">
              <a:buClr>
                <a:srgbClr val="000000"/>
              </a:buClr>
              <a:buSzPct val="100000"/>
            </a:pPr>
            <a:r>
              <a:rPr lang="en-US" altLang="ru-RU" sz="2000" kern="12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info@rts-tender.ru</a:t>
            </a:r>
          </a:p>
        </p:txBody>
      </p:sp>
      <p:pic>
        <p:nvPicPr>
          <p:cNvPr id="45" name="Рисунок 4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894" y="3511475"/>
            <a:ext cx="331345" cy="339297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157" y="4786362"/>
            <a:ext cx="331345" cy="339297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156" y="4135803"/>
            <a:ext cx="331345" cy="339297"/>
          </a:xfrm>
          <a:prstGeom prst="rect">
            <a:avLst/>
          </a:prstGeom>
        </p:spPr>
      </p:pic>
      <p:sp>
        <p:nvSpPr>
          <p:cNvPr id="48" name="TextBox 47"/>
          <p:cNvSpPr txBox="1"/>
          <p:nvPr userDrawn="1"/>
        </p:nvSpPr>
        <p:spPr>
          <a:xfrm rot="16200000">
            <a:off x="-2109746" y="3308863"/>
            <a:ext cx="5522666" cy="5847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none" rtlCol="0">
            <a:spAutoFit/>
          </a:bodyPr>
          <a:lstStyle/>
          <a:p>
            <a:pPr lvl="0"/>
            <a:r>
              <a:rPr lang="ru-RU" sz="3200" b="1" kern="0" dirty="0" smtClean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ВСЕЙ ТЕРРИТОРИИ РФ</a:t>
            </a:r>
            <a:endParaRPr lang="ru-RU" sz="3200" b="1" kern="0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222311" y="1082675"/>
            <a:ext cx="9745792" cy="923925"/>
          </a:xfrm>
        </p:spPr>
        <p:txBody>
          <a:bodyPr lIns="0" tIns="0" rIns="0" bIns="0" anchor="t">
            <a:noAutofit/>
          </a:bodyPr>
          <a:lstStyle>
            <a:lvl1pPr>
              <a:defRPr lang="ru-RU" sz="1800" smtClean="0">
                <a:solidFill>
                  <a:srgbClr val="444444"/>
                </a:solidFill>
                <a:cs typeface="Segoe UI" panose="020B0502040204020203" pitchFamily="34" charset="0"/>
              </a:defRPr>
            </a:lvl1pPr>
            <a:lvl2pPr>
              <a:defRPr lang="ru-RU" sz="1800" smtClean="0">
                <a:latin typeface="+mn-lt"/>
              </a:defRPr>
            </a:lvl2pPr>
            <a:lvl3pPr>
              <a:defRPr lang="ru-RU" sz="1800" smtClean="0">
                <a:latin typeface="+mn-lt"/>
              </a:defRPr>
            </a:lvl3pPr>
            <a:lvl4pPr>
              <a:defRPr lang="ru-RU" sz="1800" smtClean="0">
                <a:latin typeface="+mn-lt"/>
              </a:defRPr>
            </a:lvl4pPr>
            <a:lvl5pPr>
              <a:defRPr lang="ru-RU" sz="1800">
                <a:latin typeface="+mn-lt"/>
              </a:defRPr>
            </a:lvl5pPr>
          </a:lstStyle>
          <a:p>
            <a:pPr lvl="0"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20938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Адресный бл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 userDrawn="1"/>
        </p:nvGrpSpPr>
        <p:grpSpPr>
          <a:xfrm>
            <a:off x="9588614" y="4404560"/>
            <a:ext cx="2603386" cy="2084166"/>
            <a:chOff x="9588614" y="4404560"/>
            <a:chExt cx="2603386" cy="2084166"/>
          </a:xfrm>
        </p:grpSpPr>
        <p:sp>
          <p:nvSpPr>
            <p:cNvPr id="15" name="Прямоугольник: скругленные верхние углы 14"/>
            <p:cNvSpPr/>
            <p:nvPr/>
          </p:nvSpPr>
          <p:spPr>
            <a:xfrm rot="16200000">
              <a:off x="10959211" y="5255937"/>
              <a:ext cx="2084165" cy="381411"/>
            </a:xfrm>
            <a:prstGeom prst="round2SameRect">
              <a:avLst>
                <a:gd name="adj1" fmla="val 19171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6" name="Прямоугольник: скругленные верхние углы 15"/>
            <p:cNvSpPr/>
            <p:nvPr/>
          </p:nvSpPr>
          <p:spPr>
            <a:xfrm rot="16200000">
              <a:off x="10917814" y="5214539"/>
              <a:ext cx="1789968" cy="758404"/>
            </a:xfrm>
            <a:prstGeom prst="round2SameRect">
              <a:avLst>
                <a:gd name="adj1" fmla="val 11723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7" name="Прямоугольник: скругленные верхние углы 16"/>
            <p:cNvSpPr/>
            <p:nvPr/>
          </p:nvSpPr>
          <p:spPr>
            <a:xfrm rot="16200000">
              <a:off x="10878857" y="5175584"/>
              <a:ext cx="1500383" cy="1125898"/>
            </a:xfrm>
            <a:prstGeom prst="round2SameRect">
              <a:avLst>
                <a:gd name="adj1" fmla="val 7571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8" name="Прямоугольник: скругленные верхние углы 17"/>
            <p:cNvSpPr/>
            <p:nvPr/>
          </p:nvSpPr>
          <p:spPr>
            <a:xfrm rot="16200000">
              <a:off x="10856120" y="5152847"/>
              <a:ext cx="1186847" cy="1484908"/>
            </a:xfrm>
            <a:prstGeom prst="round2SameRect">
              <a:avLst>
                <a:gd name="adj1" fmla="val 8467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9" name="Прямоугольник: скругленные верхние углы 18"/>
            <p:cNvSpPr/>
            <p:nvPr userDrawn="1"/>
          </p:nvSpPr>
          <p:spPr>
            <a:xfrm>
              <a:off x="9956327" y="5889076"/>
              <a:ext cx="2235670" cy="599650"/>
            </a:xfrm>
            <a:prstGeom prst="round2SameRect">
              <a:avLst>
                <a:gd name="adj1" fmla="val 1371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0" name="Прямоугольник: скругленные верхние углы 19"/>
            <p:cNvSpPr/>
            <p:nvPr userDrawn="1"/>
          </p:nvSpPr>
          <p:spPr>
            <a:xfrm>
              <a:off x="10323815" y="5598074"/>
              <a:ext cx="1868182" cy="890651"/>
            </a:xfrm>
            <a:prstGeom prst="round2SameRect">
              <a:avLst>
                <a:gd name="adj1" fmla="val 917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1" name="Прямоугольник: скругленные верхние углы 20"/>
            <p:cNvSpPr/>
            <p:nvPr userDrawn="1"/>
          </p:nvSpPr>
          <p:spPr>
            <a:xfrm>
              <a:off x="9588614" y="6194575"/>
              <a:ext cx="2603384" cy="294150"/>
            </a:xfrm>
            <a:prstGeom prst="round2SameRect">
              <a:avLst>
                <a:gd name="adj1" fmla="val 3656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53" name="Группа 52"/>
          <p:cNvGrpSpPr/>
          <p:nvPr userDrawn="1"/>
        </p:nvGrpSpPr>
        <p:grpSpPr>
          <a:xfrm>
            <a:off x="2955925" y="4045986"/>
            <a:ext cx="6278563" cy="1305539"/>
            <a:chOff x="2955925" y="4199076"/>
            <a:chExt cx="6278563" cy="1305539"/>
          </a:xfrm>
        </p:grpSpPr>
        <p:sp>
          <p:nvSpPr>
            <p:cNvPr id="23" name="Прямоугольник 22"/>
            <p:cNvSpPr/>
            <p:nvPr userDrawn="1"/>
          </p:nvSpPr>
          <p:spPr>
            <a:xfrm>
              <a:off x="2955925" y="4199076"/>
              <a:ext cx="6278563" cy="410965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en-US" altLang="ru-RU" sz="4200" dirty="0">
                  <a:solidFill>
                    <a:srgbClr val="0291A0"/>
                  </a:solidFill>
                  <a:latin typeface="Segoe UI" panose="020B0502040204020203" pitchFamily="34" charset="0"/>
                </a:rPr>
                <a:t>www.rts-tender.ru</a:t>
              </a:r>
              <a:endParaRPr lang="ru-RU" altLang="ru-RU" sz="4200" u="sng" dirty="0">
                <a:solidFill>
                  <a:srgbClr val="0291A0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5" name="Прямоугольник 24"/>
            <p:cNvSpPr/>
            <p:nvPr userDrawn="1"/>
          </p:nvSpPr>
          <p:spPr>
            <a:xfrm>
              <a:off x="2955925" y="4638081"/>
              <a:ext cx="6278563" cy="61919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ru-RU" sz="3800" b="1" dirty="0">
                  <a:solidFill>
                    <a:srgbClr val="E4465A"/>
                  </a:solidFill>
                  <a:latin typeface="Segoe UI" panose="020B0502040204020203" pitchFamily="34" charset="0"/>
                </a:rPr>
                <a:t>+7 (499) 653-9-900</a:t>
              </a:r>
              <a:endParaRPr lang="ru-RU" altLang="ru-RU" sz="3800" b="1" u="sng" dirty="0">
                <a:solidFill>
                  <a:srgbClr val="E4465A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6" name="Прямоугольник 25"/>
            <p:cNvSpPr/>
            <p:nvPr userDrawn="1"/>
          </p:nvSpPr>
          <p:spPr>
            <a:xfrm>
              <a:off x="2955925" y="5212227"/>
              <a:ext cx="6278563" cy="292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ru-RU" altLang="ru-RU" sz="1950" dirty="0">
                  <a:solidFill>
                    <a:srgbClr val="F1C900"/>
                  </a:solidFill>
                  <a:latin typeface="Segoe UI" panose="020B0502040204020203" pitchFamily="34" charset="0"/>
                </a:rPr>
                <a:t>ЗВОНОК ПО РОССИИ БЕСПЛАТНЫЙ</a:t>
              </a:r>
              <a:endParaRPr lang="ru-RU" altLang="ru-RU" sz="1950" u="sng" dirty="0">
                <a:solidFill>
                  <a:srgbClr val="F1C900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27" name="Прямоугольник 26"/>
          <p:cNvSpPr/>
          <p:nvPr userDrawn="1"/>
        </p:nvSpPr>
        <p:spPr>
          <a:xfrm>
            <a:off x="2955925" y="5889077"/>
            <a:ext cx="6278563" cy="52365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ctr">
              <a:buClr>
                <a:srgbClr val="000000"/>
              </a:buClr>
              <a:buSzPct val="100000"/>
            </a:pPr>
            <a:r>
              <a:rPr lang="en-US" altLang="ru-RU" dirty="0">
                <a:solidFill>
                  <a:srgbClr val="0291A0"/>
                </a:solidFill>
                <a:latin typeface="Segoe UI" panose="020B0502040204020203" pitchFamily="34" charset="0"/>
              </a:rPr>
              <a:t>support223@rts-tender.ru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en-US" altLang="ru-RU" dirty="0">
                <a:solidFill>
                  <a:srgbClr val="0291A0"/>
                </a:solidFill>
                <a:latin typeface="Segoe UI" panose="020B0502040204020203" pitchFamily="34" charset="0"/>
              </a:rPr>
              <a:t>info223@rts-tender.ru</a:t>
            </a:r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grpSp>
        <p:nvGrpSpPr>
          <p:cNvPr id="32" name="Group 4"/>
          <p:cNvGrpSpPr>
            <a:grpSpLocks noChangeAspect="1"/>
          </p:cNvGrpSpPr>
          <p:nvPr userDrawn="1"/>
        </p:nvGrpSpPr>
        <p:grpSpPr bwMode="auto">
          <a:xfrm>
            <a:off x="5248524" y="2118070"/>
            <a:ext cx="1644152" cy="1640843"/>
            <a:chOff x="3322" y="1632"/>
            <a:chExt cx="497" cy="496"/>
          </a:xfrm>
        </p:grpSpPr>
        <p:sp>
          <p:nvSpPr>
            <p:cNvPr id="3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322" y="1632"/>
              <a:ext cx="497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4" name="Freeform 5"/>
            <p:cNvSpPr>
              <a:spLocks/>
            </p:cNvSpPr>
            <p:nvPr userDrawn="1"/>
          </p:nvSpPr>
          <p:spPr bwMode="auto">
            <a:xfrm>
              <a:off x="3324" y="1634"/>
              <a:ext cx="495" cy="494"/>
            </a:xfrm>
            <a:custGeom>
              <a:avLst/>
              <a:gdLst>
                <a:gd name="T0" fmla="*/ 239 w 239"/>
                <a:gd name="T1" fmla="*/ 219 h 239"/>
                <a:gd name="T2" fmla="*/ 219 w 239"/>
                <a:gd name="T3" fmla="*/ 239 h 239"/>
                <a:gd name="T4" fmla="*/ 20 w 239"/>
                <a:gd name="T5" fmla="*/ 239 h 239"/>
                <a:gd name="T6" fmla="*/ 0 w 239"/>
                <a:gd name="T7" fmla="*/ 219 h 239"/>
                <a:gd name="T8" fmla="*/ 0 w 239"/>
                <a:gd name="T9" fmla="*/ 20 h 239"/>
                <a:gd name="T10" fmla="*/ 20 w 239"/>
                <a:gd name="T11" fmla="*/ 0 h 239"/>
                <a:gd name="T12" fmla="*/ 219 w 239"/>
                <a:gd name="T13" fmla="*/ 0 h 239"/>
                <a:gd name="T14" fmla="*/ 239 w 239"/>
                <a:gd name="T15" fmla="*/ 20 h 239"/>
                <a:gd name="T16" fmla="*/ 239 w 239"/>
                <a:gd name="T17" fmla="*/ 21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239">
                  <a:moveTo>
                    <a:pt x="239" y="219"/>
                  </a:moveTo>
                  <a:cubicBezTo>
                    <a:pt x="239" y="230"/>
                    <a:pt x="230" y="239"/>
                    <a:pt x="219" y="239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9" y="239"/>
                    <a:pt x="0" y="230"/>
                    <a:pt x="0" y="2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30" y="0"/>
                    <a:pt x="239" y="9"/>
                    <a:pt x="239" y="20"/>
                  </a:cubicBezTo>
                  <a:lnTo>
                    <a:pt x="239" y="21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5" name="Freeform 6"/>
            <p:cNvSpPr>
              <a:spLocks noEditPoints="1"/>
            </p:cNvSpPr>
            <p:nvPr userDrawn="1"/>
          </p:nvSpPr>
          <p:spPr bwMode="auto">
            <a:xfrm>
              <a:off x="3432" y="1830"/>
              <a:ext cx="93" cy="116"/>
            </a:xfrm>
            <a:custGeom>
              <a:avLst/>
              <a:gdLst>
                <a:gd name="T0" fmla="*/ 0 w 45"/>
                <a:gd name="T1" fmla="*/ 0 h 56"/>
                <a:gd name="T2" fmla="*/ 24 w 45"/>
                <a:gd name="T3" fmla="*/ 0 h 56"/>
                <a:gd name="T4" fmla="*/ 45 w 45"/>
                <a:gd name="T5" fmla="*/ 18 h 56"/>
                <a:gd name="T6" fmla="*/ 24 w 45"/>
                <a:gd name="T7" fmla="*/ 37 h 56"/>
                <a:gd name="T8" fmla="*/ 16 w 45"/>
                <a:gd name="T9" fmla="*/ 37 h 56"/>
                <a:gd name="T10" fmla="*/ 16 w 45"/>
                <a:gd name="T11" fmla="*/ 56 h 56"/>
                <a:gd name="T12" fmla="*/ 0 w 45"/>
                <a:gd name="T13" fmla="*/ 56 h 56"/>
                <a:gd name="T14" fmla="*/ 0 w 45"/>
                <a:gd name="T15" fmla="*/ 0 h 56"/>
                <a:gd name="T16" fmla="*/ 16 w 45"/>
                <a:gd name="T17" fmla="*/ 25 h 56"/>
                <a:gd name="T18" fmla="*/ 21 w 45"/>
                <a:gd name="T19" fmla="*/ 25 h 56"/>
                <a:gd name="T20" fmla="*/ 28 w 45"/>
                <a:gd name="T21" fmla="*/ 18 h 56"/>
                <a:gd name="T22" fmla="*/ 21 w 45"/>
                <a:gd name="T23" fmla="*/ 12 h 56"/>
                <a:gd name="T24" fmla="*/ 16 w 45"/>
                <a:gd name="T25" fmla="*/ 12 h 56"/>
                <a:gd name="T26" fmla="*/ 16 w 45"/>
                <a:gd name="T27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56">
                  <a:moveTo>
                    <a:pt x="0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40" y="0"/>
                    <a:pt x="45" y="11"/>
                    <a:pt x="45" y="18"/>
                  </a:cubicBezTo>
                  <a:cubicBezTo>
                    <a:pt x="45" y="26"/>
                    <a:pt x="40" y="37"/>
                    <a:pt x="24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0" y="56"/>
                    <a:pt x="0" y="56"/>
                    <a:pt x="0" y="56"/>
                  </a:cubicBezTo>
                  <a:lnTo>
                    <a:pt x="0" y="0"/>
                  </a:lnTo>
                  <a:close/>
                  <a:moveTo>
                    <a:pt x="16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8" y="25"/>
                    <a:pt x="28" y="21"/>
                    <a:pt x="28" y="18"/>
                  </a:cubicBezTo>
                  <a:cubicBezTo>
                    <a:pt x="28" y="16"/>
                    <a:pt x="27" y="12"/>
                    <a:pt x="21" y="12"/>
                  </a:cubicBezTo>
                  <a:cubicBezTo>
                    <a:pt x="16" y="12"/>
                    <a:pt x="16" y="12"/>
                    <a:pt x="16" y="12"/>
                  </a:cubicBezTo>
                  <a:lnTo>
                    <a:pt x="16" y="25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6" name="Freeform 7"/>
            <p:cNvSpPr>
              <a:spLocks/>
            </p:cNvSpPr>
            <p:nvPr userDrawn="1"/>
          </p:nvSpPr>
          <p:spPr bwMode="auto">
            <a:xfrm>
              <a:off x="3531" y="1830"/>
              <a:ext cx="83" cy="116"/>
            </a:xfrm>
            <a:custGeom>
              <a:avLst/>
              <a:gdLst>
                <a:gd name="T0" fmla="*/ 25 w 83"/>
                <a:gd name="T1" fmla="*/ 27 h 116"/>
                <a:gd name="T2" fmla="*/ 0 w 83"/>
                <a:gd name="T3" fmla="*/ 27 h 116"/>
                <a:gd name="T4" fmla="*/ 0 w 83"/>
                <a:gd name="T5" fmla="*/ 0 h 116"/>
                <a:gd name="T6" fmla="*/ 83 w 83"/>
                <a:gd name="T7" fmla="*/ 0 h 116"/>
                <a:gd name="T8" fmla="*/ 83 w 83"/>
                <a:gd name="T9" fmla="*/ 27 h 116"/>
                <a:gd name="T10" fmla="*/ 58 w 83"/>
                <a:gd name="T11" fmla="*/ 27 h 116"/>
                <a:gd name="T12" fmla="*/ 58 w 83"/>
                <a:gd name="T13" fmla="*/ 116 h 116"/>
                <a:gd name="T14" fmla="*/ 25 w 83"/>
                <a:gd name="T15" fmla="*/ 116 h 116"/>
                <a:gd name="T16" fmla="*/ 25 w 83"/>
                <a:gd name="T17" fmla="*/ 2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16">
                  <a:moveTo>
                    <a:pt x="25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83" y="0"/>
                  </a:lnTo>
                  <a:lnTo>
                    <a:pt x="83" y="27"/>
                  </a:lnTo>
                  <a:lnTo>
                    <a:pt x="58" y="27"/>
                  </a:lnTo>
                  <a:lnTo>
                    <a:pt x="58" y="116"/>
                  </a:lnTo>
                  <a:lnTo>
                    <a:pt x="25" y="116"/>
                  </a:lnTo>
                  <a:lnTo>
                    <a:pt x="25" y="2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7" name="Freeform 8"/>
            <p:cNvSpPr>
              <a:spLocks/>
            </p:cNvSpPr>
            <p:nvPr userDrawn="1"/>
          </p:nvSpPr>
          <p:spPr bwMode="auto">
            <a:xfrm>
              <a:off x="3620" y="1826"/>
              <a:ext cx="93" cy="124"/>
            </a:xfrm>
            <a:custGeom>
              <a:avLst/>
              <a:gdLst>
                <a:gd name="T0" fmla="*/ 45 w 45"/>
                <a:gd name="T1" fmla="*/ 56 h 60"/>
                <a:gd name="T2" fmla="*/ 29 w 45"/>
                <a:gd name="T3" fmla="*/ 60 h 60"/>
                <a:gd name="T4" fmla="*/ 0 w 45"/>
                <a:gd name="T5" fmla="*/ 30 h 60"/>
                <a:gd name="T6" fmla="*/ 29 w 45"/>
                <a:gd name="T7" fmla="*/ 0 h 60"/>
                <a:gd name="T8" fmla="*/ 45 w 45"/>
                <a:gd name="T9" fmla="*/ 4 h 60"/>
                <a:gd name="T10" fmla="*/ 45 w 45"/>
                <a:gd name="T11" fmla="*/ 21 h 60"/>
                <a:gd name="T12" fmla="*/ 31 w 45"/>
                <a:gd name="T13" fmla="*/ 14 h 60"/>
                <a:gd name="T14" fmla="*/ 17 w 45"/>
                <a:gd name="T15" fmla="*/ 30 h 60"/>
                <a:gd name="T16" fmla="*/ 31 w 45"/>
                <a:gd name="T17" fmla="*/ 46 h 60"/>
                <a:gd name="T18" fmla="*/ 45 w 45"/>
                <a:gd name="T19" fmla="*/ 39 h 60"/>
                <a:gd name="T20" fmla="*/ 45 w 45"/>
                <a:gd name="T2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60">
                  <a:moveTo>
                    <a:pt x="45" y="56"/>
                  </a:moveTo>
                  <a:cubicBezTo>
                    <a:pt x="40" y="59"/>
                    <a:pt x="34" y="60"/>
                    <a:pt x="29" y="60"/>
                  </a:cubicBezTo>
                  <a:cubicBezTo>
                    <a:pt x="13" y="60"/>
                    <a:pt x="0" y="48"/>
                    <a:pt x="0" y="30"/>
                  </a:cubicBezTo>
                  <a:cubicBezTo>
                    <a:pt x="0" y="11"/>
                    <a:pt x="14" y="0"/>
                    <a:pt x="29" y="0"/>
                  </a:cubicBezTo>
                  <a:cubicBezTo>
                    <a:pt x="34" y="0"/>
                    <a:pt x="40" y="1"/>
                    <a:pt x="45" y="4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2" y="17"/>
                    <a:pt x="37" y="14"/>
                    <a:pt x="31" y="14"/>
                  </a:cubicBezTo>
                  <a:cubicBezTo>
                    <a:pt x="22" y="14"/>
                    <a:pt x="17" y="21"/>
                    <a:pt x="17" y="30"/>
                  </a:cubicBezTo>
                  <a:cubicBezTo>
                    <a:pt x="17" y="39"/>
                    <a:pt x="22" y="46"/>
                    <a:pt x="31" y="46"/>
                  </a:cubicBezTo>
                  <a:cubicBezTo>
                    <a:pt x="37" y="46"/>
                    <a:pt x="42" y="42"/>
                    <a:pt x="45" y="39"/>
                  </a:cubicBezTo>
                  <a:lnTo>
                    <a:pt x="45" y="56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 userDrawn="1"/>
          </p:nvSpPr>
          <p:spPr bwMode="auto">
            <a:xfrm>
              <a:off x="3492" y="1764"/>
              <a:ext cx="29" cy="33"/>
            </a:xfrm>
            <a:custGeom>
              <a:avLst/>
              <a:gdLst>
                <a:gd name="T0" fmla="*/ 12 w 29"/>
                <a:gd name="T1" fmla="*/ 4 h 33"/>
                <a:gd name="T2" fmla="*/ 0 w 29"/>
                <a:gd name="T3" fmla="*/ 4 h 33"/>
                <a:gd name="T4" fmla="*/ 0 w 29"/>
                <a:gd name="T5" fmla="*/ 0 h 33"/>
                <a:gd name="T6" fmla="*/ 29 w 29"/>
                <a:gd name="T7" fmla="*/ 0 h 33"/>
                <a:gd name="T8" fmla="*/ 29 w 29"/>
                <a:gd name="T9" fmla="*/ 4 h 33"/>
                <a:gd name="T10" fmla="*/ 16 w 29"/>
                <a:gd name="T11" fmla="*/ 4 h 33"/>
                <a:gd name="T12" fmla="*/ 16 w 29"/>
                <a:gd name="T13" fmla="*/ 33 h 33"/>
                <a:gd name="T14" fmla="*/ 12 w 29"/>
                <a:gd name="T15" fmla="*/ 33 h 33"/>
                <a:gd name="T16" fmla="*/ 12 w 29"/>
                <a:gd name="T1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3">
                  <a:moveTo>
                    <a:pt x="12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16" y="4"/>
                  </a:lnTo>
                  <a:lnTo>
                    <a:pt x="16" y="33"/>
                  </a:lnTo>
                  <a:lnTo>
                    <a:pt x="12" y="33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9" name="Freeform 10"/>
            <p:cNvSpPr>
              <a:spLocks noEditPoints="1"/>
            </p:cNvSpPr>
            <p:nvPr userDrawn="1"/>
          </p:nvSpPr>
          <p:spPr bwMode="auto">
            <a:xfrm>
              <a:off x="3525" y="1762"/>
              <a:ext cx="33" cy="37"/>
            </a:xfrm>
            <a:custGeom>
              <a:avLst/>
              <a:gdLst>
                <a:gd name="T0" fmla="*/ 16 w 16"/>
                <a:gd name="T1" fmla="*/ 13 h 18"/>
                <a:gd name="T2" fmla="*/ 8 w 16"/>
                <a:gd name="T3" fmla="*/ 18 h 18"/>
                <a:gd name="T4" fmla="*/ 0 w 16"/>
                <a:gd name="T5" fmla="*/ 9 h 18"/>
                <a:gd name="T6" fmla="*/ 8 w 16"/>
                <a:gd name="T7" fmla="*/ 0 h 18"/>
                <a:gd name="T8" fmla="*/ 16 w 16"/>
                <a:gd name="T9" fmla="*/ 8 h 18"/>
                <a:gd name="T10" fmla="*/ 16 w 16"/>
                <a:gd name="T11" fmla="*/ 9 h 18"/>
                <a:gd name="T12" fmla="*/ 2 w 16"/>
                <a:gd name="T13" fmla="*/ 9 h 18"/>
                <a:gd name="T14" fmla="*/ 8 w 16"/>
                <a:gd name="T15" fmla="*/ 16 h 18"/>
                <a:gd name="T16" fmla="*/ 14 w 16"/>
                <a:gd name="T17" fmla="*/ 12 h 18"/>
                <a:gd name="T18" fmla="*/ 16 w 16"/>
                <a:gd name="T19" fmla="*/ 13 h 18"/>
                <a:gd name="T20" fmla="*/ 14 w 16"/>
                <a:gd name="T21" fmla="*/ 7 h 18"/>
                <a:gd name="T22" fmla="*/ 8 w 16"/>
                <a:gd name="T23" fmla="*/ 2 h 18"/>
                <a:gd name="T24" fmla="*/ 3 w 16"/>
                <a:gd name="T25" fmla="*/ 7 h 18"/>
                <a:gd name="T26" fmla="*/ 14 w 16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8">
                  <a:moveTo>
                    <a:pt x="16" y="13"/>
                  </a:moveTo>
                  <a:cubicBezTo>
                    <a:pt x="15" y="16"/>
                    <a:pt x="12" y="18"/>
                    <a:pt x="8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4" y="0"/>
                    <a:pt x="16" y="5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2"/>
                    <a:pt x="4" y="16"/>
                    <a:pt x="8" y="16"/>
                  </a:cubicBezTo>
                  <a:cubicBezTo>
                    <a:pt x="10" y="16"/>
                    <a:pt x="12" y="16"/>
                    <a:pt x="14" y="12"/>
                  </a:cubicBezTo>
                  <a:lnTo>
                    <a:pt x="16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8" y="2"/>
                  </a:cubicBezTo>
                  <a:cubicBezTo>
                    <a:pt x="5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 userDrawn="1"/>
          </p:nvSpPr>
          <p:spPr bwMode="auto">
            <a:xfrm>
              <a:off x="3568" y="1764"/>
              <a:ext cx="29" cy="33"/>
            </a:xfrm>
            <a:custGeom>
              <a:avLst/>
              <a:gdLst>
                <a:gd name="T0" fmla="*/ 0 w 29"/>
                <a:gd name="T1" fmla="*/ 0 h 33"/>
                <a:gd name="T2" fmla="*/ 5 w 29"/>
                <a:gd name="T3" fmla="*/ 0 h 33"/>
                <a:gd name="T4" fmla="*/ 5 w 29"/>
                <a:gd name="T5" fmla="*/ 15 h 33"/>
                <a:gd name="T6" fmla="*/ 23 w 29"/>
                <a:gd name="T7" fmla="*/ 15 h 33"/>
                <a:gd name="T8" fmla="*/ 23 w 29"/>
                <a:gd name="T9" fmla="*/ 0 h 33"/>
                <a:gd name="T10" fmla="*/ 29 w 29"/>
                <a:gd name="T11" fmla="*/ 0 h 33"/>
                <a:gd name="T12" fmla="*/ 29 w 29"/>
                <a:gd name="T13" fmla="*/ 33 h 33"/>
                <a:gd name="T14" fmla="*/ 23 w 29"/>
                <a:gd name="T15" fmla="*/ 33 h 33"/>
                <a:gd name="T16" fmla="*/ 23 w 29"/>
                <a:gd name="T17" fmla="*/ 19 h 33"/>
                <a:gd name="T18" fmla="*/ 5 w 29"/>
                <a:gd name="T19" fmla="*/ 19 h 33"/>
                <a:gd name="T20" fmla="*/ 5 w 29"/>
                <a:gd name="T21" fmla="*/ 33 h 33"/>
                <a:gd name="T22" fmla="*/ 0 w 29"/>
                <a:gd name="T23" fmla="*/ 33 h 33"/>
                <a:gd name="T24" fmla="*/ 0 w 29"/>
                <a:gd name="T25" fmla="*/ 0 h 33"/>
                <a:gd name="connsiteX0" fmla="*/ 0 w 10000"/>
                <a:gd name="connsiteY0" fmla="*/ 0 h 10000"/>
                <a:gd name="connsiteX1" fmla="*/ 1724 w 10000"/>
                <a:gd name="connsiteY1" fmla="*/ 0 h 10000"/>
                <a:gd name="connsiteX2" fmla="*/ 1724 w 10000"/>
                <a:gd name="connsiteY2" fmla="*/ 4545 h 10000"/>
                <a:gd name="connsiteX3" fmla="*/ 7931 w 10000"/>
                <a:gd name="connsiteY3" fmla="*/ 4545 h 10000"/>
                <a:gd name="connsiteX4" fmla="*/ 7931 w 10000"/>
                <a:gd name="connsiteY4" fmla="*/ 0 h 10000"/>
                <a:gd name="connsiteX5" fmla="*/ 9851 w 10000"/>
                <a:gd name="connsiteY5" fmla="*/ 0 h 10000"/>
                <a:gd name="connsiteX6" fmla="*/ 10000 w 10000"/>
                <a:gd name="connsiteY6" fmla="*/ 10000 h 10000"/>
                <a:gd name="connsiteX7" fmla="*/ 7931 w 10000"/>
                <a:gd name="connsiteY7" fmla="*/ 10000 h 10000"/>
                <a:gd name="connsiteX8" fmla="*/ 7931 w 10000"/>
                <a:gd name="connsiteY8" fmla="*/ 5758 h 10000"/>
                <a:gd name="connsiteX9" fmla="*/ 1724 w 10000"/>
                <a:gd name="connsiteY9" fmla="*/ 5758 h 10000"/>
                <a:gd name="connsiteX10" fmla="*/ 1724 w 10000"/>
                <a:gd name="connsiteY10" fmla="*/ 10000 h 10000"/>
                <a:gd name="connsiteX11" fmla="*/ 0 w 10000"/>
                <a:gd name="connsiteY11" fmla="*/ 10000 h 10000"/>
                <a:gd name="connsiteX12" fmla="*/ 0 w 10000"/>
                <a:gd name="connsiteY12" fmla="*/ 0 h 10000"/>
                <a:gd name="connsiteX0" fmla="*/ 0 w 9857"/>
                <a:gd name="connsiteY0" fmla="*/ 0 h 10000"/>
                <a:gd name="connsiteX1" fmla="*/ 1724 w 9857"/>
                <a:gd name="connsiteY1" fmla="*/ 0 h 10000"/>
                <a:gd name="connsiteX2" fmla="*/ 1724 w 9857"/>
                <a:gd name="connsiteY2" fmla="*/ 4545 h 10000"/>
                <a:gd name="connsiteX3" fmla="*/ 7931 w 9857"/>
                <a:gd name="connsiteY3" fmla="*/ 4545 h 10000"/>
                <a:gd name="connsiteX4" fmla="*/ 7931 w 9857"/>
                <a:gd name="connsiteY4" fmla="*/ 0 h 10000"/>
                <a:gd name="connsiteX5" fmla="*/ 9851 w 9857"/>
                <a:gd name="connsiteY5" fmla="*/ 0 h 10000"/>
                <a:gd name="connsiteX6" fmla="*/ 9703 w 9857"/>
                <a:gd name="connsiteY6" fmla="*/ 10000 h 10000"/>
                <a:gd name="connsiteX7" fmla="*/ 7931 w 9857"/>
                <a:gd name="connsiteY7" fmla="*/ 10000 h 10000"/>
                <a:gd name="connsiteX8" fmla="*/ 7931 w 9857"/>
                <a:gd name="connsiteY8" fmla="*/ 5758 h 10000"/>
                <a:gd name="connsiteX9" fmla="*/ 1724 w 9857"/>
                <a:gd name="connsiteY9" fmla="*/ 5758 h 10000"/>
                <a:gd name="connsiteX10" fmla="*/ 1724 w 9857"/>
                <a:gd name="connsiteY10" fmla="*/ 10000 h 10000"/>
                <a:gd name="connsiteX11" fmla="*/ 0 w 9857"/>
                <a:gd name="connsiteY11" fmla="*/ 10000 h 10000"/>
                <a:gd name="connsiteX12" fmla="*/ 0 w 9857"/>
                <a:gd name="connsiteY12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57" h="10000">
                  <a:moveTo>
                    <a:pt x="0" y="0"/>
                  </a:moveTo>
                  <a:lnTo>
                    <a:pt x="1724" y="0"/>
                  </a:lnTo>
                  <a:lnTo>
                    <a:pt x="1724" y="4545"/>
                  </a:lnTo>
                  <a:lnTo>
                    <a:pt x="7931" y="4545"/>
                  </a:lnTo>
                  <a:lnTo>
                    <a:pt x="7931" y="0"/>
                  </a:lnTo>
                  <a:lnTo>
                    <a:pt x="9851" y="0"/>
                  </a:lnTo>
                  <a:cubicBezTo>
                    <a:pt x="9901" y="3333"/>
                    <a:pt x="9653" y="6667"/>
                    <a:pt x="9703" y="10000"/>
                  </a:cubicBezTo>
                  <a:lnTo>
                    <a:pt x="7931" y="10000"/>
                  </a:lnTo>
                  <a:lnTo>
                    <a:pt x="7931" y="5758"/>
                  </a:lnTo>
                  <a:lnTo>
                    <a:pt x="1724" y="5758"/>
                  </a:lnTo>
                  <a:lnTo>
                    <a:pt x="1724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1" name="Freeform 12"/>
            <p:cNvSpPr>
              <a:spLocks noEditPoints="1"/>
            </p:cNvSpPr>
            <p:nvPr userDrawn="1"/>
          </p:nvSpPr>
          <p:spPr bwMode="auto">
            <a:xfrm>
              <a:off x="3604" y="1764"/>
              <a:ext cx="35" cy="44"/>
            </a:xfrm>
            <a:custGeom>
              <a:avLst/>
              <a:gdLst>
                <a:gd name="T0" fmla="*/ 14 w 17"/>
                <a:gd name="T1" fmla="*/ 0 h 21"/>
                <a:gd name="T2" fmla="*/ 14 w 17"/>
                <a:gd name="T3" fmla="*/ 14 h 21"/>
                <a:gd name="T4" fmla="*/ 17 w 17"/>
                <a:gd name="T5" fmla="*/ 14 h 21"/>
                <a:gd name="T6" fmla="*/ 17 w 17"/>
                <a:gd name="T7" fmla="*/ 21 h 21"/>
                <a:gd name="T8" fmla="*/ 15 w 17"/>
                <a:gd name="T9" fmla="*/ 21 h 21"/>
                <a:gd name="T10" fmla="*/ 15 w 17"/>
                <a:gd name="T11" fmla="*/ 16 h 21"/>
                <a:gd name="T12" fmla="*/ 2 w 17"/>
                <a:gd name="T13" fmla="*/ 16 h 21"/>
                <a:gd name="T14" fmla="*/ 2 w 17"/>
                <a:gd name="T15" fmla="*/ 21 h 21"/>
                <a:gd name="T16" fmla="*/ 0 w 17"/>
                <a:gd name="T17" fmla="*/ 21 h 21"/>
                <a:gd name="T18" fmla="*/ 0 w 17"/>
                <a:gd name="T19" fmla="*/ 14 h 21"/>
                <a:gd name="T20" fmla="*/ 4 w 17"/>
                <a:gd name="T21" fmla="*/ 8 h 21"/>
                <a:gd name="T22" fmla="*/ 4 w 17"/>
                <a:gd name="T23" fmla="*/ 0 h 21"/>
                <a:gd name="T24" fmla="*/ 14 w 17"/>
                <a:gd name="T25" fmla="*/ 0 h 21"/>
                <a:gd name="T26" fmla="*/ 12 w 17"/>
                <a:gd name="T27" fmla="*/ 2 h 21"/>
                <a:gd name="T28" fmla="*/ 6 w 17"/>
                <a:gd name="T29" fmla="*/ 2 h 21"/>
                <a:gd name="T30" fmla="*/ 6 w 17"/>
                <a:gd name="T31" fmla="*/ 9 h 21"/>
                <a:gd name="T32" fmla="*/ 4 w 17"/>
                <a:gd name="T33" fmla="*/ 14 h 21"/>
                <a:gd name="T34" fmla="*/ 12 w 17"/>
                <a:gd name="T35" fmla="*/ 14 h 21"/>
                <a:gd name="T36" fmla="*/ 12 w 1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1">
                  <a:moveTo>
                    <a:pt x="14" y="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4" y="11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14" y="0"/>
                  </a:lnTo>
                  <a:close/>
                  <a:moveTo>
                    <a:pt x="1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2" name="Freeform 13"/>
            <p:cNvSpPr>
              <a:spLocks noEditPoints="1"/>
            </p:cNvSpPr>
            <p:nvPr userDrawn="1"/>
          </p:nvSpPr>
          <p:spPr bwMode="auto">
            <a:xfrm>
              <a:off x="3643" y="1762"/>
              <a:ext cx="35" cy="37"/>
            </a:xfrm>
            <a:custGeom>
              <a:avLst/>
              <a:gdLst>
                <a:gd name="T0" fmla="*/ 17 w 17"/>
                <a:gd name="T1" fmla="*/ 13 h 18"/>
                <a:gd name="T2" fmla="*/ 9 w 17"/>
                <a:gd name="T3" fmla="*/ 18 h 18"/>
                <a:gd name="T4" fmla="*/ 0 w 17"/>
                <a:gd name="T5" fmla="*/ 9 h 18"/>
                <a:gd name="T6" fmla="*/ 9 w 17"/>
                <a:gd name="T7" fmla="*/ 0 h 18"/>
                <a:gd name="T8" fmla="*/ 17 w 17"/>
                <a:gd name="T9" fmla="*/ 8 h 18"/>
                <a:gd name="T10" fmla="*/ 17 w 17"/>
                <a:gd name="T11" fmla="*/ 9 h 18"/>
                <a:gd name="T12" fmla="*/ 3 w 17"/>
                <a:gd name="T13" fmla="*/ 9 h 18"/>
                <a:gd name="T14" fmla="*/ 9 w 17"/>
                <a:gd name="T15" fmla="*/ 16 h 18"/>
                <a:gd name="T16" fmla="*/ 15 w 17"/>
                <a:gd name="T17" fmla="*/ 12 h 18"/>
                <a:gd name="T18" fmla="*/ 17 w 17"/>
                <a:gd name="T19" fmla="*/ 13 h 18"/>
                <a:gd name="T20" fmla="*/ 14 w 17"/>
                <a:gd name="T21" fmla="*/ 7 h 18"/>
                <a:gd name="T22" fmla="*/ 9 w 17"/>
                <a:gd name="T23" fmla="*/ 2 h 18"/>
                <a:gd name="T24" fmla="*/ 3 w 17"/>
                <a:gd name="T25" fmla="*/ 7 h 18"/>
                <a:gd name="T26" fmla="*/ 14 w 17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8">
                  <a:moveTo>
                    <a:pt x="17" y="13"/>
                  </a:moveTo>
                  <a:cubicBezTo>
                    <a:pt x="15" y="16"/>
                    <a:pt x="13" y="18"/>
                    <a:pt x="9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5" y="0"/>
                    <a:pt x="17" y="5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5" y="16"/>
                    <a:pt x="9" y="16"/>
                  </a:cubicBezTo>
                  <a:cubicBezTo>
                    <a:pt x="10" y="16"/>
                    <a:pt x="13" y="16"/>
                    <a:pt x="15" y="12"/>
                  </a:cubicBezTo>
                  <a:lnTo>
                    <a:pt x="17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9" y="2"/>
                  </a:cubicBezTo>
                  <a:cubicBezTo>
                    <a:pt x="6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3" name="Freeform 14"/>
            <p:cNvSpPr>
              <a:spLocks noEditPoints="1"/>
            </p:cNvSpPr>
            <p:nvPr userDrawn="1"/>
          </p:nvSpPr>
          <p:spPr bwMode="auto">
            <a:xfrm>
              <a:off x="3686" y="1762"/>
              <a:ext cx="36" cy="52"/>
            </a:xfrm>
            <a:custGeom>
              <a:avLst/>
              <a:gdLst>
                <a:gd name="T0" fmla="*/ 2 w 17"/>
                <a:gd name="T1" fmla="*/ 1 h 25"/>
                <a:gd name="T2" fmla="*/ 2 w 17"/>
                <a:gd name="T3" fmla="*/ 4 h 25"/>
                <a:gd name="T4" fmla="*/ 8 w 17"/>
                <a:gd name="T5" fmla="*/ 0 h 25"/>
                <a:gd name="T6" fmla="*/ 17 w 17"/>
                <a:gd name="T7" fmla="*/ 9 h 25"/>
                <a:gd name="T8" fmla="*/ 9 w 17"/>
                <a:gd name="T9" fmla="*/ 18 h 25"/>
                <a:gd name="T10" fmla="*/ 2 w 17"/>
                <a:gd name="T11" fmla="*/ 15 h 25"/>
                <a:gd name="T12" fmla="*/ 2 w 17"/>
                <a:gd name="T13" fmla="*/ 25 h 25"/>
                <a:gd name="T14" fmla="*/ 0 w 17"/>
                <a:gd name="T15" fmla="*/ 25 h 25"/>
                <a:gd name="T16" fmla="*/ 0 w 17"/>
                <a:gd name="T17" fmla="*/ 1 h 25"/>
                <a:gd name="T18" fmla="*/ 2 w 17"/>
                <a:gd name="T19" fmla="*/ 1 h 25"/>
                <a:gd name="T20" fmla="*/ 15 w 17"/>
                <a:gd name="T21" fmla="*/ 9 h 25"/>
                <a:gd name="T22" fmla="*/ 8 w 17"/>
                <a:gd name="T23" fmla="*/ 2 h 25"/>
                <a:gd name="T24" fmla="*/ 2 w 17"/>
                <a:gd name="T25" fmla="*/ 9 h 25"/>
                <a:gd name="T26" fmla="*/ 9 w 17"/>
                <a:gd name="T27" fmla="*/ 16 h 25"/>
                <a:gd name="T28" fmla="*/ 15 w 17"/>
                <a:gd name="T2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5"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5" y="0"/>
                    <a:pt x="8" y="0"/>
                  </a:cubicBezTo>
                  <a:cubicBezTo>
                    <a:pt x="14" y="0"/>
                    <a:pt x="17" y="4"/>
                    <a:pt x="17" y="9"/>
                  </a:cubicBezTo>
                  <a:cubicBezTo>
                    <a:pt x="17" y="14"/>
                    <a:pt x="14" y="18"/>
                    <a:pt x="9" y="18"/>
                  </a:cubicBezTo>
                  <a:cubicBezTo>
                    <a:pt x="5" y="18"/>
                    <a:pt x="3" y="16"/>
                    <a:pt x="2" y="1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1"/>
                  </a:lnTo>
                  <a:close/>
                  <a:moveTo>
                    <a:pt x="15" y="9"/>
                  </a:moveTo>
                  <a:cubicBezTo>
                    <a:pt x="15" y="6"/>
                    <a:pt x="13" y="2"/>
                    <a:pt x="8" y="2"/>
                  </a:cubicBezTo>
                  <a:cubicBezTo>
                    <a:pt x="5" y="2"/>
                    <a:pt x="2" y="5"/>
                    <a:pt x="2" y="9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2" y="16"/>
                    <a:pt x="15" y="13"/>
                    <a:pt x="15" y="9"/>
                  </a:cubicBez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30" name="Текст 3"/>
          <p:cNvSpPr>
            <a:spLocks noGrp="1"/>
          </p:cNvSpPr>
          <p:nvPr>
            <p:ph type="body" sz="quarter" idx="10"/>
          </p:nvPr>
        </p:nvSpPr>
        <p:spPr>
          <a:xfrm>
            <a:off x="360363" y="1082675"/>
            <a:ext cx="11469687" cy="923925"/>
          </a:xfrm>
        </p:spPr>
        <p:txBody>
          <a:bodyPr lIns="0" tIns="0" rIns="0" bIns="0" anchor="t">
            <a:noAutofit/>
          </a:bodyPr>
          <a:lstStyle>
            <a:lvl1pPr>
              <a:defRPr lang="ru-RU" sz="1800" smtClean="0">
                <a:solidFill>
                  <a:srgbClr val="444444"/>
                </a:solidFill>
                <a:cs typeface="Segoe UI" panose="020B0502040204020203" pitchFamily="34" charset="0"/>
              </a:defRPr>
            </a:lvl1pPr>
            <a:lvl2pPr>
              <a:defRPr lang="ru-RU" sz="1800" smtClean="0">
                <a:latin typeface="+mn-lt"/>
              </a:defRPr>
            </a:lvl2pPr>
            <a:lvl3pPr>
              <a:defRPr lang="ru-RU" sz="1800" smtClean="0">
                <a:latin typeface="+mn-lt"/>
              </a:defRPr>
            </a:lvl3pPr>
            <a:lvl4pPr>
              <a:defRPr lang="ru-RU" sz="1800" smtClean="0">
                <a:latin typeface="+mn-lt"/>
              </a:defRPr>
            </a:lvl4pPr>
            <a:lvl5pPr>
              <a:defRPr lang="ru-RU" sz="1800">
                <a:latin typeface="+mn-lt"/>
              </a:defRPr>
            </a:lvl5pPr>
          </a:lstStyle>
          <a:p>
            <a:pPr lvl="0"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98318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363" y="1082675"/>
            <a:ext cx="11469687" cy="52324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2pPr>
            <a:lvl3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4pPr>
            <a:lvl5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126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0364" y="1082675"/>
            <a:ext cx="5549899" cy="5232400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6974" y="1082675"/>
            <a:ext cx="5553075" cy="5232400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9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200" y="1"/>
            <a:ext cx="8166100" cy="698499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364" y="1082675"/>
            <a:ext cx="5549899" cy="349250"/>
          </a:xfrm>
        </p:spPr>
        <p:txBody>
          <a:bodyPr anchor="b"/>
          <a:lstStyle>
            <a:lvl1pPr marL="0" indent="0">
              <a:buNone/>
              <a:defRPr sz="2400" b="1">
                <a:latin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0364" y="1816099"/>
            <a:ext cx="5549899" cy="4498975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6974" y="1082675"/>
            <a:ext cx="5553075" cy="349250"/>
          </a:xfrm>
        </p:spPr>
        <p:txBody>
          <a:bodyPr anchor="b"/>
          <a:lstStyle>
            <a:lvl1pPr marL="0" indent="0">
              <a:buNone/>
              <a:defRPr sz="2400" b="1">
                <a:latin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6974" y="1816099"/>
            <a:ext cx="5553075" cy="4498975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07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879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1" t="372" r="12689" b="7004"/>
          <a:stretch/>
        </p:blipFill>
        <p:spPr>
          <a:xfrm>
            <a:off x="-10277" y="716756"/>
            <a:ext cx="12202277" cy="57769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>
          <a:xfrm>
            <a:off x="1524000" y="3848100"/>
            <a:ext cx="9144000" cy="1881188"/>
          </a:xfrm>
          <a:noFill/>
        </p:spPr>
        <p:txBody>
          <a:bodyPr anchor="b"/>
          <a:lstStyle>
            <a:lvl1pPr marL="0" algn="ctr" defTabSz="914400" rtl="0" eaLnBrk="1" latinLnBrk="0" hangingPunct="1">
              <a:defRPr lang="ru-RU" sz="2800" b="1" kern="1200" cap="all" dirty="0">
                <a:solidFill>
                  <a:schemeClr val="bg1"/>
                </a:solidFill>
                <a:latin typeface="Segoe UI" panose="020B0502040204020203" pitchFamily="34" charset="0"/>
                <a:ea typeface="Arial Unicode MS" pitchFamily="34" charset="-128"/>
                <a:cs typeface="Segoe UI" panose="020B0502040204020203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>
          <a:xfrm>
            <a:off x="1524000" y="5729288"/>
            <a:ext cx="9144000" cy="738187"/>
          </a:xfrm>
          <a:noFill/>
        </p:spPr>
        <p:txBody>
          <a:bodyPr>
            <a:normAutofit/>
          </a:bodyPr>
          <a:lstStyle>
            <a:lvl1pPr marL="0" indent="0" algn="ctr" defTabSz="914400" rtl="0" eaLnBrk="1" latinLnBrk="0" hangingPunct="1">
              <a:buNone/>
              <a:defRPr lang="ru-RU" sz="1800" b="1" kern="1200" cap="all" baseline="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-10275" y="740565"/>
            <a:ext cx="4137658" cy="3642745"/>
            <a:chOff x="-10275" y="740565"/>
            <a:chExt cx="4137658" cy="3642745"/>
          </a:xfrm>
        </p:grpSpPr>
        <p:sp>
          <p:nvSpPr>
            <p:cNvPr id="17" name="Прямоугольник: скругленные верхние углы 16"/>
            <p:cNvSpPr/>
            <p:nvPr/>
          </p:nvSpPr>
          <p:spPr>
            <a:xfrm rot="5400000">
              <a:off x="-873801" y="1604101"/>
              <a:ext cx="3642737" cy="1915682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8" name="Прямоугольник: скругленные верхние углы 17"/>
            <p:cNvSpPr/>
            <p:nvPr/>
          </p:nvSpPr>
          <p:spPr>
            <a:xfrm rot="5400000">
              <a:off x="-538206" y="1268506"/>
              <a:ext cx="3348541" cy="2292676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9" name="Прямоугольник: скругленные верхние углы 18"/>
            <p:cNvSpPr/>
            <p:nvPr/>
          </p:nvSpPr>
          <p:spPr>
            <a:xfrm rot="5400000">
              <a:off x="-209667" y="939966"/>
              <a:ext cx="3058957" cy="2660171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0" name="Прямоугольник: скругленные верхние углы 19"/>
            <p:cNvSpPr/>
            <p:nvPr/>
          </p:nvSpPr>
          <p:spPr>
            <a:xfrm rot="5400000">
              <a:off x="126607" y="603693"/>
              <a:ext cx="2745422" cy="3019180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8" name="Прямоугольник: скругленные верхние углы 27"/>
            <p:cNvSpPr/>
            <p:nvPr userDrawn="1"/>
          </p:nvSpPr>
          <p:spPr>
            <a:xfrm rot="10800000">
              <a:off x="-10275" y="740570"/>
              <a:ext cx="3769945" cy="2158227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9" name="Прямоугольник: скругленные верхние углы 28"/>
            <p:cNvSpPr/>
            <p:nvPr userDrawn="1"/>
          </p:nvSpPr>
          <p:spPr>
            <a:xfrm rot="10800000">
              <a:off x="-10275" y="740565"/>
              <a:ext cx="3402456" cy="2449233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6" name="Прямоугольник: скругленные верхние углы 25"/>
            <p:cNvSpPr/>
            <p:nvPr userDrawn="1"/>
          </p:nvSpPr>
          <p:spPr>
            <a:xfrm rot="10800000">
              <a:off x="-10274" y="740569"/>
              <a:ext cx="4137657" cy="1852728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</p:grpSp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1434301"/>
            <a:ext cx="2561830" cy="1105139"/>
          </a:xfrm>
          <a:prstGeom prst="rect">
            <a:avLst/>
          </a:prstGeom>
        </p:spPr>
      </p:pic>
      <p:grpSp>
        <p:nvGrpSpPr>
          <p:cNvPr id="48" name="Группа 47"/>
          <p:cNvGrpSpPr/>
          <p:nvPr userDrawn="1"/>
        </p:nvGrpSpPr>
        <p:grpSpPr>
          <a:xfrm>
            <a:off x="9588614" y="4383309"/>
            <a:ext cx="2603386" cy="2084166"/>
            <a:chOff x="9588614" y="4383309"/>
            <a:chExt cx="2603386" cy="2084166"/>
          </a:xfrm>
        </p:grpSpPr>
        <p:sp>
          <p:nvSpPr>
            <p:cNvPr id="33" name="Прямоугольник: скругленные верхние углы 32"/>
            <p:cNvSpPr/>
            <p:nvPr/>
          </p:nvSpPr>
          <p:spPr>
            <a:xfrm rot="16200000">
              <a:off x="10959211" y="5234686"/>
              <a:ext cx="2084165" cy="381411"/>
            </a:xfrm>
            <a:prstGeom prst="round2SameRect">
              <a:avLst>
                <a:gd name="adj1" fmla="val 19171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4" name="Прямоугольник: скругленные верхние углы 33"/>
            <p:cNvSpPr/>
            <p:nvPr/>
          </p:nvSpPr>
          <p:spPr>
            <a:xfrm rot="16200000">
              <a:off x="10917814" y="5193288"/>
              <a:ext cx="1789968" cy="758404"/>
            </a:xfrm>
            <a:prstGeom prst="round2SameRect">
              <a:avLst>
                <a:gd name="adj1" fmla="val 11723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5" name="Прямоугольник: скругленные верхние углы 34"/>
            <p:cNvSpPr/>
            <p:nvPr/>
          </p:nvSpPr>
          <p:spPr>
            <a:xfrm rot="16200000">
              <a:off x="10878857" y="5154333"/>
              <a:ext cx="1500383" cy="1125898"/>
            </a:xfrm>
            <a:prstGeom prst="round2SameRect">
              <a:avLst>
                <a:gd name="adj1" fmla="val 7571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6" name="Прямоугольник: скругленные верхние углы 35"/>
            <p:cNvSpPr/>
            <p:nvPr/>
          </p:nvSpPr>
          <p:spPr>
            <a:xfrm rot="16200000">
              <a:off x="10856120" y="5131596"/>
              <a:ext cx="1186847" cy="1484908"/>
            </a:xfrm>
            <a:prstGeom prst="round2SameRect">
              <a:avLst>
                <a:gd name="adj1" fmla="val 8467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7" name="Прямоугольник: скругленные верхние углы 36"/>
            <p:cNvSpPr/>
            <p:nvPr userDrawn="1"/>
          </p:nvSpPr>
          <p:spPr>
            <a:xfrm>
              <a:off x="9956327" y="5867825"/>
              <a:ext cx="2235670" cy="599650"/>
            </a:xfrm>
            <a:prstGeom prst="round2SameRect">
              <a:avLst>
                <a:gd name="adj1" fmla="val 1371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8" name="Прямоугольник: скругленные верхние углы 37"/>
            <p:cNvSpPr/>
            <p:nvPr userDrawn="1"/>
          </p:nvSpPr>
          <p:spPr>
            <a:xfrm>
              <a:off x="10323815" y="5576823"/>
              <a:ext cx="1868182" cy="890651"/>
            </a:xfrm>
            <a:prstGeom prst="round2SameRect">
              <a:avLst>
                <a:gd name="adj1" fmla="val 917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9" name="Прямоугольник: скругленные верхние углы 38"/>
            <p:cNvSpPr/>
            <p:nvPr userDrawn="1"/>
          </p:nvSpPr>
          <p:spPr>
            <a:xfrm>
              <a:off x="9588614" y="6173324"/>
              <a:ext cx="2603384" cy="294150"/>
            </a:xfrm>
            <a:prstGeom prst="round2SameRect">
              <a:avLst>
                <a:gd name="adj1" fmla="val 3656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42" name="Прямоугольник 41"/>
          <p:cNvSpPr/>
          <p:nvPr userDrawn="1"/>
        </p:nvSpPr>
        <p:spPr>
          <a:xfrm>
            <a:off x="-1" y="694951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3" name="Прямоугольник 42"/>
          <p:cNvSpPr/>
          <p:nvPr userDrawn="1"/>
        </p:nvSpPr>
        <p:spPr>
          <a:xfrm>
            <a:off x="8072438" y="694951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4" name="Прямоугольник 43"/>
          <p:cNvSpPr/>
          <p:nvPr userDrawn="1"/>
        </p:nvSpPr>
        <p:spPr>
          <a:xfrm>
            <a:off x="4129088" y="694951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5" name="Прямоугольник 44"/>
          <p:cNvSpPr/>
          <p:nvPr userDrawn="1"/>
        </p:nvSpPr>
        <p:spPr>
          <a:xfrm>
            <a:off x="-1" y="6472125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6" name="Прямоугольник 45"/>
          <p:cNvSpPr/>
          <p:nvPr userDrawn="1"/>
        </p:nvSpPr>
        <p:spPr>
          <a:xfrm>
            <a:off x="8072438" y="6472125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7" name="Прямоугольник 46"/>
          <p:cNvSpPr/>
          <p:nvPr userDrawn="1"/>
        </p:nvSpPr>
        <p:spPr>
          <a:xfrm>
            <a:off x="4129088" y="6472125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9" name="Прямоугольник 48"/>
          <p:cNvSpPr/>
          <p:nvPr userDrawn="1"/>
        </p:nvSpPr>
        <p:spPr>
          <a:xfrm>
            <a:off x="4127383" y="6515475"/>
            <a:ext cx="3905965" cy="33454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US" altLang="ru-RU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Roboto" panose="02000000000000000000" pitchFamily="2" charset="0"/>
              </a:rPr>
              <a:t>2017</a:t>
            </a:r>
            <a:endParaRPr lang="ru-RU" sz="14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275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63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363" y="1082675"/>
            <a:ext cx="11469687" cy="5232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0362" y="6520816"/>
            <a:ext cx="7712075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86849" y="6520815"/>
            <a:ext cx="2743200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76579"/>
            <a:ext cx="1254125" cy="54101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-1" y="694951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72438" y="694951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29088" y="694951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-1" y="6472125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8072438" y="6472125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129088" y="6472125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0470" y="115674"/>
            <a:ext cx="1496287" cy="46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17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txStyles>
    <p:titleStyle>
      <a:lvl1pPr marL="0" algn="ctr" defTabSz="449263" rtl="0" eaLnBrk="1" fontAlgn="base" latinLnBrk="0" hangingPunct="0">
        <a:lnSpc>
          <a:spcPct val="90000"/>
        </a:lnSpc>
        <a:spcBef>
          <a:spcPct val="0"/>
        </a:spcBef>
        <a:spcAft>
          <a:spcPct val="0"/>
        </a:spcAft>
        <a:buNone/>
        <a:defRPr lang="ru-RU" sz="2000" b="1" kern="1200" cap="all" baseline="0" dirty="0" smtClean="0">
          <a:solidFill>
            <a:srgbClr val="E4465A"/>
          </a:solidFill>
          <a:latin typeface="Segoe UI" panose="020B0502040204020203" pitchFamily="34" charset="0"/>
          <a:ea typeface="Segoe UI Black" panose="020B0A02040204020203" pitchFamily="34" charset="0"/>
          <a:cs typeface="Adobe Arabic" panose="02040503050201020203" pitchFamily="18" charset="-78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500000000000000" pitchFamily="34" charset="0"/>
        <a:buNone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1pPr>
      <a:lvl2pPr marL="360363" indent="-358775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2pPr>
      <a:lvl3pPr marL="719138" indent="-360363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3pPr>
      <a:lvl4pPr marL="1079500" indent="-358775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tabLst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4pPr>
      <a:lvl5pPr marL="1438275" indent="-360363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7">
          <p15:clr>
            <a:srgbClr val="F26B43"/>
          </p15:clr>
        </p15:guide>
        <p15:guide id="2" orient="horz" pos="682">
          <p15:clr>
            <a:srgbClr val="F26B43"/>
          </p15:clr>
        </p15:guide>
        <p15:guide id="3" pos="7452">
          <p15:clr>
            <a:srgbClr val="F26B43"/>
          </p15:clr>
        </p15:guide>
        <p15:guide id="4" pos="3723">
          <p15:clr>
            <a:srgbClr val="F26B43"/>
          </p15:clr>
        </p15:guide>
        <p15:guide id="5" pos="3954">
          <p15:clr>
            <a:srgbClr val="F26B43"/>
          </p15:clr>
        </p15:guide>
        <p15:guide id="6" pos="2712">
          <p15:clr>
            <a:srgbClr val="F26B43"/>
          </p15:clr>
        </p15:guide>
        <p15:guide id="7" pos="2482">
          <p15:clr>
            <a:srgbClr val="F26B43"/>
          </p15:clr>
        </p15:guide>
        <p15:guide id="8" pos="4968">
          <p15:clr>
            <a:srgbClr val="F26B43"/>
          </p15:clr>
        </p15:guide>
        <p15:guide id="9" pos="5198">
          <p15:clr>
            <a:srgbClr val="F26B43"/>
          </p15:clr>
        </p15:guide>
        <p15:guide id="10" pos="2091">
          <p15:clr>
            <a:srgbClr val="F26B43"/>
          </p15:clr>
        </p15:guide>
        <p15:guide id="11" pos="1862">
          <p15:clr>
            <a:srgbClr val="F26B43"/>
          </p15:clr>
        </p15:guide>
        <p15:guide id="12" pos="5589">
          <p15:clr>
            <a:srgbClr val="F26B43"/>
          </p15:clr>
        </p15:guide>
        <p15:guide id="13" pos="5817">
          <p15:clr>
            <a:srgbClr val="F26B43"/>
          </p15:clr>
        </p15:guide>
        <p15:guide id="14" orient="horz" pos="3978">
          <p15:clr>
            <a:srgbClr val="F26B43"/>
          </p15:clr>
        </p15:guide>
        <p15:guide id="15" orient="horz" pos="90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363" y="1082675"/>
            <a:ext cx="11469687" cy="5232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0362" y="6520816"/>
            <a:ext cx="7712075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86849" y="6520815"/>
            <a:ext cx="2743200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76579"/>
            <a:ext cx="1254125" cy="54101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-1" y="694951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72438" y="694951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29088" y="694951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-1" y="6472125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8072438" y="6472125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129088" y="6472125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0470" y="115674"/>
            <a:ext cx="1496287" cy="46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085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1" r:id="rId10"/>
  </p:sldLayoutIdLst>
  <p:txStyles>
    <p:titleStyle>
      <a:lvl1pPr marL="0" algn="ctr" defTabSz="449263" rtl="0" eaLnBrk="1" fontAlgn="base" latinLnBrk="0" hangingPunct="0">
        <a:lnSpc>
          <a:spcPct val="90000"/>
        </a:lnSpc>
        <a:spcBef>
          <a:spcPct val="0"/>
        </a:spcBef>
        <a:spcAft>
          <a:spcPct val="0"/>
        </a:spcAft>
        <a:buNone/>
        <a:defRPr lang="ru-RU" sz="2000" b="1" kern="1200" cap="all" baseline="0" dirty="0" smtClean="0">
          <a:solidFill>
            <a:srgbClr val="E4465A"/>
          </a:solidFill>
          <a:latin typeface="Segoe UI" panose="020B0502040204020203" pitchFamily="34" charset="0"/>
          <a:ea typeface="Segoe UI Black" panose="020B0A02040204020203" pitchFamily="34" charset="0"/>
          <a:cs typeface="Adobe Arabic" panose="02040503050201020203" pitchFamily="18" charset="-78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500000000000000" pitchFamily="34" charset="0"/>
        <a:buNone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1pPr>
      <a:lvl2pPr marL="360363" indent="-358775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2pPr>
      <a:lvl3pPr marL="719138" indent="-360363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3pPr>
      <a:lvl4pPr marL="1079500" indent="-358775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tabLst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4pPr>
      <a:lvl5pPr marL="1438275" indent="-360363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7">
          <p15:clr>
            <a:srgbClr val="F26B43"/>
          </p15:clr>
        </p15:guide>
        <p15:guide id="2" orient="horz" pos="682">
          <p15:clr>
            <a:srgbClr val="F26B43"/>
          </p15:clr>
        </p15:guide>
        <p15:guide id="3" pos="7452">
          <p15:clr>
            <a:srgbClr val="F26B43"/>
          </p15:clr>
        </p15:guide>
        <p15:guide id="4" pos="3723">
          <p15:clr>
            <a:srgbClr val="F26B43"/>
          </p15:clr>
        </p15:guide>
        <p15:guide id="5" pos="3954">
          <p15:clr>
            <a:srgbClr val="F26B43"/>
          </p15:clr>
        </p15:guide>
        <p15:guide id="6" pos="2712">
          <p15:clr>
            <a:srgbClr val="F26B43"/>
          </p15:clr>
        </p15:guide>
        <p15:guide id="7" pos="2482">
          <p15:clr>
            <a:srgbClr val="F26B43"/>
          </p15:clr>
        </p15:guide>
        <p15:guide id="8" pos="4968">
          <p15:clr>
            <a:srgbClr val="F26B43"/>
          </p15:clr>
        </p15:guide>
        <p15:guide id="9" pos="5198">
          <p15:clr>
            <a:srgbClr val="F26B43"/>
          </p15:clr>
        </p15:guide>
        <p15:guide id="10" pos="2091">
          <p15:clr>
            <a:srgbClr val="F26B43"/>
          </p15:clr>
        </p15:guide>
        <p15:guide id="11" pos="1862">
          <p15:clr>
            <a:srgbClr val="F26B43"/>
          </p15:clr>
        </p15:guide>
        <p15:guide id="12" pos="5589">
          <p15:clr>
            <a:srgbClr val="F26B43"/>
          </p15:clr>
        </p15:guide>
        <p15:guide id="13" pos="5817">
          <p15:clr>
            <a:srgbClr val="F26B43"/>
          </p15:clr>
        </p15:guide>
        <p15:guide id="14" orient="horz" pos="3978">
          <p15:clr>
            <a:srgbClr val="F26B43"/>
          </p15:clr>
        </p15:guide>
        <p15:guide id="15" orient="horz" pos="90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24000" y="3848100"/>
            <a:ext cx="9144000" cy="2470150"/>
          </a:xfrm>
        </p:spPr>
        <p:txBody>
          <a:bodyPr/>
          <a:lstStyle/>
          <a:p>
            <a:r>
              <a:rPr lang="ru-RU" dirty="0" smtClean="0"/>
              <a:t>Обзор вступивших и будущих изменений</a:t>
            </a:r>
            <a:br>
              <a:rPr lang="ru-RU" dirty="0" smtClean="0"/>
            </a:br>
            <a:r>
              <a:rPr lang="ru-RU" dirty="0" smtClean="0"/>
              <a:t>в законодательной базе 223-ФЗ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7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423144540"/>
              </p:ext>
            </p:extLst>
          </p:nvPr>
        </p:nvGraphicFramePr>
        <p:xfrm>
          <a:off x="856598" y="1639341"/>
          <a:ext cx="1046894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трелка углом 6"/>
          <p:cNvSpPr/>
          <p:nvPr/>
        </p:nvSpPr>
        <p:spPr>
          <a:xfrm rot="5400000" flipV="1">
            <a:off x="3154639" y="1807729"/>
            <a:ext cx="983064" cy="1205118"/>
          </a:xfrm>
          <a:prstGeom prst="bentArrow">
            <a:avLst>
              <a:gd name="adj1" fmla="val 8778"/>
              <a:gd name="adj2" fmla="val 11489"/>
              <a:gd name="adj3" fmla="val 25000"/>
              <a:gd name="adj4" fmla="val 75000"/>
            </a:avLst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5400000">
            <a:off x="7687649" y="1826393"/>
            <a:ext cx="997613" cy="1182336"/>
          </a:xfrm>
          <a:prstGeom prst="bentArrow">
            <a:avLst>
              <a:gd name="adj1" fmla="val 8778"/>
              <a:gd name="adj2" fmla="val 11489"/>
              <a:gd name="adj3" fmla="val 25000"/>
              <a:gd name="adj4" fmla="val 75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Закупки электроэнергии</a:t>
            </a:r>
            <a:endParaRPr lang="ru-RU" altLang="ru-RU" dirty="0">
              <a:cs typeface="Segoe UI" panose="020B0502040204020203" pitchFamily="34" charset="0"/>
            </a:endParaRPr>
          </a:p>
        </p:txBody>
      </p:sp>
      <p:sp>
        <p:nvSpPr>
          <p:cNvPr id="8" name="Freeform 37"/>
          <p:cNvSpPr>
            <a:spLocks noEditPoints="1"/>
          </p:cNvSpPr>
          <p:nvPr/>
        </p:nvSpPr>
        <p:spPr bwMode="auto">
          <a:xfrm>
            <a:off x="829733" y="1595958"/>
            <a:ext cx="846667" cy="616496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676400" y="1376676"/>
            <a:ext cx="2459909" cy="4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1" rIns="91420" bIns="45711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lvl="0" indent="0" algn="ctr">
              <a:lnSpc>
                <a:spcPct val="150000"/>
              </a:lnSpc>
              <a:spcBef>
                <a:spcPts val="1000"/>
              </a:spcBef>
              <a:buClr>
                <a:srgbClr val="E4465A"/>
              </a:buClr>
            </a:pPr>
            <a:r>
              <a:rPr lang="ru-RU" sz="15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Да</a:t>
            </a:r>
            <a:endParaRPr lang="ru-RU" sz="1500" b="1" dirty="0" smtClean="0">
              <a:ln w="0"/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713248" y="1376675"/>
            <a:ext cx="2451832" cy="4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1" rIns="91420" bIns="45711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lvl="0" indent="0" algn="ctr">
              <a:lnSpc>
                <a:spcPct val="150000"/>
              </a:lnSpc>
              <a:spcBef>
                <a:spcPts val="1000"/>
              </a:spcBef>
              <a:buClr>
                <a:srgbClr val="E4465A"/>
              </a:buClr>
            </a:pPr>
            <a:r>
              <a:rPr lang="ru-RU" sz="15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Нет</a:t>
            </a:r>
            <a:endParaRPr lang="ru-RU" sz="1500" b="1" dirty="0" smtClean="0">
              <a:ln w="0"/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  <p:sp>
        <p:nvSpPr>
          <p:cNvPr id="14" name="Нижний колонтитул 4"/>
          <p:cNvSpPr txBox="1">
            <a:spLocks/>
          </p:cNvSpPr>
          <p:nvPr/>
        </p:nvSpPr>
        <p:spPr>
          <a:xfrm>
            <a:off x="512762" y="6673216"/>
            <a:ext cx="7712075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rgbClr val="E4465A"/>
                </a:solidFill>
                <a:latin typeface="Segoe UI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Анатолий Галимский</a:t>
            </a:r>
            <a:endParaRPr lang="ru-RU" dirty="0"/>
          </a:p>
        </p:txBody>
      </p:sp>
      <p:sp>
        <p:nvSpPr>
          <p:cNvPr id="15" name="Номер слайда 5"/>
          <p:cNvSpPr txBox="1">
            <a:spLocks/>
          </p:cNvSpPr>
          <p:nvPr/>
        </p:nvSpPr>
        <p:spPr>
          <a:xfrm>
            <a:off x="9239249" y="6673215"/>
            <a:ext cx="2743200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E4465A"/>
                </a:solidFill>
                <a:latin typeface="Segoe UI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22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5126182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Ст.37 35-ФЗ «Об электроэнергетике»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Закупки электроэнергии	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Заключение договора поставки (купли-продажи) электроэнергии обязательно для поставщиков электрической энергии.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36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465320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ПП РФ от 15.11.2017 № 1383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7979" y="36944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Новая форма годового отчета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Добавляются отдельные столбцы по форме отчета, меняется подход к формированию данных в отчете.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Меняется восприятие СГОЗ в понимании ПП РФ 1352 при определении необходимой квоты закупок у МСП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53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5715000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П. 5 – 5(3), 6 - 6(2) Положения ПП РФ 1352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Понятие </a:t>
            </a:r>
            <a:r>
              <a:rPr lang="ru-RU" altLang="ru-RU" dirty="0" err="1" smtClean="0">
                <a:cs typeface="Segoe UI" panose="020B0502040204020203" pitchFamily="34" charset="0"/>
              </a:rPr>
              <a:t>гоз</a:t>
            </a:r>
            <a:r>
              <a:rPr lang="ru-RU" altLang="ru-RU" dirty="0" smtClean="0">
                <a:cs typeface="Segoe UI" panose="020B0502040204020203" pitchFamily="34" charset="0"/>
              </a:rPr>
              <a:t> В </a:t>
            </a:r>
            <a:r>
              <a:rPr lang="ru-RU" altLang="ru-RU" dirty="0" err="1" smtClean="0">
                <a:cs typeface="Segoe UI" panose="020B0502040204020203" pitchFamily="34" charset="0"/>
              </a:rPr>
              <a:t>пп</a:t>
            </a:r>
            <a:r>
              <a:rPr lang="ru-RU" altLang="ru-RU" dirty="0" smtClean="0">
                <a:cs typeface="Segoe UI" panose="020B0502040204020203" pitchFamily="34" charset="0"/>
              </a:rPr>
              <a:t> 1352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случае планирования заключения (или просто заключения) долгосрочных договоров учитываются объем оплаты таких договоров в отчетном году.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590604"/>
            <a:ext cx="5715000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13798" y="365293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Позиции 11-14 Формы годового отчета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13798" y="4393474"/>
            <a:ext cx="103427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ГОЗ закупок у МСП рассчитывается исключительно по объему оплаты.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78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57780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Годовой отчет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969133"/>
              </p:ext>
            </p:extLst>
          </p:nvPr>
        </p:nvGraphicFramePr>
        <p:xfrm>
          <a:off x="135607" y="910184"/>
          <a:ext cx="11888755" cy="5521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7751"/>
                <a:gridCol w="2377751"/>
                <a:gridCol w="2377751"/>
                <a:gridCol w="2377751"/>
                <a:gridCol w="2377751"/>
              </a:tblGrid>
              <a:tr h="254514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Наименование</a:t>
                      </a:r>
                      <a:r>
                        <a:rPr lang="ru-RU" sz="1400" baseline="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показателя</a:t>
                      </a:r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Общий стоимостной объем договоров, заключенных заказчиком по результатам закупок в отчетном году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(тыс. рублей)</a:t>
                      </a:r>
                    </a:p>
                    <a:p>
                      <a:pPr algn="ctr"/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Количество договоров, заключенных заказчиком по результатам закупок в отчетном году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(единиц)</a:t>
                      </a:r>
                    </a:p>
                    <a:p>
                      <a:pPr algn="ctr"/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Стоимостной объем оплаты в отчетном году (с учетом объема оплаты в отчетном году договоров, срок исполнения которых превышает один календарный год, в том числе заключенных в предыдущие отчетные периоды (тыс. рублей)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Количество договоров, срок исполнения которых превышает один календарный год, заключенных в предыдущие отчетные периоды (единиц)</a:t>
                      </a:r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0291A0"/>
                    </a:solidFill>
                  </a:tcPr>
                </a:tc>
              </a:tr>
              <a:tr h="143463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Всего заключено договоров по результатам закупок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i="1" dirty="0" smtClean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u="sng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3463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…</a:t>
                      </a:r>
                      <a:endParaRPr lang="ru-RU" sz="1400" dirty="0" smtClean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u="sng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88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>
          <a:xfrm>
            <a:off x="1954073" y="-2657"/>
            <a:ext cx="8270696" cy="694951"/>
          </a:xfrm>
          <a:prstGeom prst="rect">
            <a:avLst/>
          </a:prstGeom>
        </p:spPr>
        <p:txBody>
          <a:bodyPr anchor="ctr"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1445423" y="1468619"/>
            <a:ext cx="9119118" cy="633983"/>
          </a:xfrm>
          <a:prstGeom prst="rect">
            <a:avLst/>
          </a:prstGeom>
          <a:solidFill>
            <a:srgbClr val="F2F2F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20" tIns="45711" rIns="91420" bIns="45711" anchor="b"/>
          <a:lstStyle>
            <a:defPPr>
              <a:defRPr lang="ru-RU"/>
            </a:defPPr>
            <a:lvl1pPr algn="ctr" defTabSz="44917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 b="1">
                <a:solidFill>
                  <a:schemeClr val="accent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360363" indent="-358775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2pPr>
            <a:lvl3pPr marL="719138" indent="-360363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3pPr>
            <a:lvl4pPr marL="1079500" indent="-358775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4pPr>
            <a:lvl5pPr marL="1438275" indent="-360363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ü"/>
            </a:pPr>
            <a:endParaRPr lang="ru-RU" sz="1600" b="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825973" y="1246428"/>
            <a:ext cx="432272" cy="432269"/>
          </a:xfrm>
          <a:prstGeom prst="ellipse">
            <a:avLst/>
          </a:prstGeom>
          <a:solidFill>
            <a:srgbClr val="E4465A"/>
          </a:solidFill>
          <a:ln w="28575">
            <a:solidFill>
              <a:srgbClr val="F1C9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1445423" y="2481638"/>
            <a:ext cx="9119118" cy="633983"/>
          </a:xfrm>
          <a:prstGeom prst="rect">
            <a:avLst/>
          </a:prstGeom>
          <a:solidFill>
            <a:srgbClr val="F2F2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20" tIns="45711" rIns="91420" bIns="45711" anchor="b"/>
          <a:lstStyle>
            <a:defPPr>
              <a:defRPr lang="ru-RU"/>
            </a:defPPr>
            <a:lvl1pPr algn="ctr" defTabSz="44917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 b="1">
                <a:solidFill>
                  <a:schemeClr val="accent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360363" indent="-358775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2pPr>
            <a:lvl3pPr marL="719138" indent="-360363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3pPr>
            <a:lvl4pPr marL="1079500" indent="-358775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4pPr>
            <a:lvl5pPr marL="1438275" indent="-360363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ü"/>
            </a:pPr>
            <a:endParaRPr lang="ru-RU" sz="1600" b="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85290" y="1629117"/>
            <a:ext cx="7713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4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Объем договоров, заключенных в 2017 году, вне зависимости от периода оплаты</a:t>
            </a:r>
            <a:endParaRPr lang="ru-RU" sz="14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79570" y="2644740"/>
            <a:ext cx="87793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4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Количество договоров, заключенных в 2017 году, вне зависимости от периода исполнения</a:t>
            </a:r>
            <a:endParaRPr lang="ru-RU" sz="1400" b="1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825973" y="2265502"/>
            <a:ext cx="432272" cy="432269"/>
          </a:xfrm>
          <a:prstGeom prst="ellipse">
            <a:avLst/>
          </a:prstGeom>
          <a:solidFill>
            <a:srgbClr val="E4465A"/>
          </a:solidFill>
          <a:ln w="28575">
            <a:solidFill>
              <a:srgbClr val="F1C9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ru-RU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1445423" y="3601585"/>
            <a:ext cx="9119118" cy="1262573"/>
          </a:xfrm>
          <a:prstGeom prst="rect">
            <a:avLst/>
          </a:prstGeom>
          <a:solidFill>
            <a:srgbClr val="F2F2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20" tIns="45711" rIns="91420" bIns="45711" anchor="b"/>
          <a:lstStyle>
            <a:defPPr>
              <a:defRPr lang="ru-RU"/>
            </a:defPPr>
            <a:lvl1pPr algn="ctr" defTabSz="44917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 b="1">
                <a:solidFill>
                  <a:schemeClr val="accent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360363" indent="-358775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2pPr>
            <a:lvl3pPr marL="719138" indent="-360363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3pPr>
            <a:lvl4pPr marL="1079500" indent="-358775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4pPr>
            <a:lvl5pPr marL="1438275" indent="-360363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ü"/>
            </a:pPr>
            <a:endParaRPr lang="ru-RU" sz="1600" b="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825973" y="3385449"/>
            <a:ext cx="432272" cy="432269"/>
          </a:xfrm>
          <a:prstGeom prst="ellipse">
            <a:avLst/>
          </a:prstGeom>
          <a:solidFill>
            <a:srgbClr val="E4465A"/>
          </a:solidFill>
          <a:ln w="28575">
            <a:solidFill>
              <a:srgbClr val="F1C9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ru-RU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15309" y="3817718"/>
            <a:ext cx="877934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4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Объем оплаты-2017, включая:</a:t>
            </a:r>
          </a:p>
          <a:p>
            <a:pPr marL="285750" indent="-285750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Оплату по договорам, заключенным в 2017 году</a:t>
            </a:r>
          </a:p>
          <a:p>
            <a:pPr marL="285750" indent="-285750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Оплату по договорам, заключенным в период  2012-2016</a:t>
            </a:r>
            <a:endParaRPr lang="ru-RU" sz="1400" b="1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1445423" y="5164212"/>
            <a:ext cx="9119118" cy="1262573"/>
          </a:xfrm>
          <a:prstGeom prst="rect">
            <a:avLst/>
          </a:prstGeom>
          <a:solidFill>
            <a:srgbClr val="F2F2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20" tIns="45711" rIns="91420" bIns="45711" anchor="b"/>
          <a:lstStyle>
            <a:defPPr>
              <a:defRPr lang="ru-RU"/>
            </a:defPPr>
            <a:lvl1pPr algn="ctr" defTabSz="44917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 b="1">
                <a:solidFill>
                  <a:schemeClr val="accent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360363" indent="-358775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2pPr>
            <a:lvl3pPr marL="719138" indent="-360363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3pPr>
            <a:lvl4pPr marL="1079500" indent="-358775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4pPr>
            <a:lvl5pPr marL="1438275" indent="-360363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500000000000000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ü"/>
            </a:pPr>
            <a:endParaRPr lang="ru-RU" sz="1600" b="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825973" y="4948076"/>
            <a:ext cx="432272" cy="432269"/>
          </a:xfrm>
          <a:prstGeom prst="ellipse">
            <a:avLst/>
          </a:prstGeom>
          <a:solidFill>
            <a:srgbClr val="E4465A"/>
          </a:solidFill>
          <a:ln w="28575">
            <a:solidFill>
              <a:srgbClr val="F1C9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ru-RU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15309" y="5522773"/>
            <a:ext cx="877934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4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Количество долгосрочных договоров, заключенных в период  2012-2016, исполнение которых переходит на 2017. </a:t>
            </a:r>
          </a:p>
          <a:p>
            <a:pPr algn="ctr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4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Долгосрочные договоры, заключенные в 2017 году, не включаются!</a:t>
            </a:r>
            <a:endParaRPr lang="ru-RU" sz="1400" b="1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28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465320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Пример отчета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ПП РФ 1352 в новой редакции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56 договоров, заключенных в 2017 году, на сумму 42 000 000 рублей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Оплата-2017 по договорам-2017: 25 000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000 </a:t>
            </a:r>
            <a:r>
              <a:rPr lang="ru-RU" sz="160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ру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Оплата-2017 по 12 договорам 2012-2016: 21 000 000</a:t>
            </a: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11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57780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Годовой отчет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900683"/>
              </p:ext>
            </p:extLst>
          </p:nvPr>
        </p:nvGraphicFramePr>
        <p:xfrm>
          <a:off x="135607" y="910184"/>
          <a:ext cx="11888755" cy="5521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7751"/>
                <a:gridCol w="2377751"/>
                <a:gridCol w="2377751"/>
                <a:gridCol w="2377751"/>
                <a:gridCol w="2377751"/>
              </a:tblGrid>
              <a:tr h="254514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Наименование</a:t>
                      </a:r>
                      <a:r>
                        <a:rPr lang="ru-RU" sz="1400" baseline="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показателя</a:t>
                      </a:r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Общий стоимостной объем договоров, заключенных заказчиком по результатам закупок в отчетном году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(тыс. рублей)</a:t>
                      </a:r>
                    </a:p>
                    <a:p>
                      <a:pPr algn="ctr"/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Количество договоров, заключенных заказчиком по результатам закупок в отчетном году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(единиц)</a:t>
                      </a:r>
                    </a:p>
                    <a:p>
                      <a:pPr algn="ctr"/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Стоимостной объем оплаты в отчетном году (с учетом объема оплаты в отчетном году договоров, срок исполнения которых превышает один календарный год, в том числе заключенных в предыдущие отчетные периоды (тыс. рублей)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Количество договоров, срок исполнения которых превышает один календарный год, заключенных в предыдущие отчетные периоды (единиц)</a:t>
                      </a:r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rgbClr val="0291A0"/>
                    </a:solidFill>
                  </a:tcPr>
                </a:tc>
              </a:tr>
              <a:tr h="143463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Всего заключено договоров по результатам закупок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42</a:t>
                      </a:r>
                      <a:r>
                        <a:rPr lang="ru-RU" sz="1400" i="1" baseline="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000</a:t>
                      </a:r>
                      <a:endParaRPr lang="ru-RU" sz="1400" i="1" dirty="0" smtClean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56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46 000 (25</a:t>
                      </a:r>
                      <a:r>
                        <a:rPr lang="ru-RU" sz="1400" baseline="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000 + 21 000)</a:t>
                      </a:r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sng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12</a:t>
                      </a:r>
                      <a:endParaRPr lang="ru-RU" sz="1400" u="sng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3463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…</a:t>
                      </a:r>
                      <a:endParaRPr lang="ru-RU" sz="1400" dirty="0" smtClean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u="sng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66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465320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ПП РФ от 19.08.2016 № 819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ПП РФ 1352 в новой редакции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 2018 года годовой объем закупок, которые нужно провести только среди МСП, возрастает – 15% вместо 10%.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94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r>
              <a:rPr lang="ru-RU" altLang="ru-RU" sz="4000" dirty="0" smtClean="0"/>
              <a:t>505-фз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7916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3329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r>
              <a:rPr lang="ru-RU" sz="4000" dirty="0" smtClean="0"/>
              <a:t>ПРИНЦИП ИНФОРМАЦИОННОЙ ЗАКРЫТОСТИ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58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Типовое положение о закупке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Введено понятие «Типовое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ПоЗ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 (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ТПоЗ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и право органа его разработать, а также право органа-разработчика определить перечень БУ, АУ, УП, которые обязаны принять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ТПоЗ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(вместе со сроками принятия)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ТПоЗ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должны быть указаны особенности закупок у МСП, определяемые ПРФ в соответствии с п.2 ч.8 ст.3 (отсылка на ПП РФ 1352).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ТПоЗ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должно быть размещено органом-разработчиком в ЕИС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38167"/>
              </p:ext>
            </p:extLst>
          </p:nvPr>
        </p:nvGraphicFramePr>
        <p:xfrm>
          <a:off x="1962149" y="4467225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Где</a:t>
                      </a:r>
                      <a:r>
                        <a:rPr lang="ru-RU" sz="1600" baseline="0" dirty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</a:t>
                      </a:r>
                      <a:r>
                        <a:rPr lang="ru-RU" sz="1600" baseline="0" dirty="0" smtClean="0"/>
                        <a:t> в силу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Ч.2.1 – 2.7 ст.2 223-ФЗ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49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86156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Ведомственный контроль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Вводится понятие ведомственного контроля.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Теперь официально «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мониторить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 заказчика может вышестоящий орган-учредитель.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Порядок контроля устанавливается высшими органами соответствующего уровня.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/>
          </p:nvPr>
        </p:nvGraphicFramePr>
        <p:xfrm>
          <a:off x="1990724" y="3761956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Где</a:t>
                      </a:r>
                      <a:r>
                        <a:rPr lang="ru-RU" sz="1600" baseline="0" dirty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</a:t>
                      </a:r>
                      <a:r>
                        <a:rPr lang="ru-RU" sz="1600" baseline="0" dirty="0" smtClean="0"/>
                        <a:t> в силу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Ст.6.1 223-ФЗ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05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465320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Ч.2.4 ст.2 223-ФЗ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О закупках МСП в ТПОЗ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Типовое </a:t>
            </a:r>
            <a:r>
              <a:rPr lang="ru-RU" sz="160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ПоЗ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должно предусматривать особенности участия МСП в закупках в соответствии с п.2 ч.8 ст.3 223-ФЗ.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-1" y="2989733"/>
            <a:ext cx="4064001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13797" y="3052059"/>
            <a:ext cx="26502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 algn="r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П.2 ч.8 ст.3 223-ФЗ: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064000" y="2977622"/>
            <a:ext cx="103427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Правительство РФ вправе установить особенности участия МСП в закупках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281575" y="3339569"/>
            <a:ext cx="0" cy="181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-1" y="3532848"/>
            <a:ext cx="4064001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413797" y="3595174"/>
            <a:ext cx="26502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 algn="r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ПП РФ 1352: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064000" y="3520737"/>
            <a:ext cx="103427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ПП РФ 1352 имеет ограниченную сферу применения – только «крупные» заказчики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47" y="4242063"/>
            <a:ext cx="4062953" cy="425374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414845" y="4334011"/>
            <a:ext cx="26502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 algn="r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П.1 ч.1 ст.17 135-ФЗ: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065048" y="4164733"/>
            <a:ext cx="7964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Ограничение конкуренции – это создание преимущественных условий, если </a:t>
            </a:r>
            <a:r>
              <a:rPr lang="ru-RU" sz="1600" u="sng" dirty="0" smtClean="0">
                <a:latin typeface="Segoe UI" panose="020B0502040204020203" pitchFamily="34" charset="0"/>
                <a:cs typeface="Segoe UI" panose="020B0502040204020203" pitchFamily="34" charset="0"/>
              </a:rPr>
              <a:t>иное не предусмотрено законодательством</a:t>
            </a:r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3284169" y="3893759"/>
            <a:ext cx="0" cy="305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3274766" y="4697507"/>
            <a:ext cx="0" cy="181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-1" y="4901550"/>
            <a:ext cx="4062953" cy="425374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13797" y="4993498"/>
            <a:ext cx="26502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 algn="r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П.1 ч.1 ст.17 135-ФЗ: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064000" y="4824220"/>
            <a:ext cx="7964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Обязывать «рядового» заказчика проводить закупки с ограничением МСП через Типовое </a:t>
            </a:r>
            <a:r>
              <a:rPr lang="ru-RU" sz="160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ПоЗ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– </a:t>
            </a:r>
            <a:r>
              <a:rPr lang="ru-RU" sz="1600" u="sng" dirty="0" smtClean="0">
                <a:latin typeface="Segoe UI" panose="020B0502040204020203" pitchFamily="34" charset="0"/>
                <a:cs typeface="Segoe UI" panose="020B0502040204020203" pitchFamily="34" charset="0"/>
              </a:rPr>
              <a:t>неправомерно, 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т.к. </a:t>
            </a:r>
            <a:r>
              <a:rPr lang="ru-RU" sz="160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ПоЗ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не имеет статуса НПА.</a:t>
            </a:r>
            <a:endParaRPr lang="ru-RU" sz="1600" u="sng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-1049" y="5788365"/>
            <a:ext cx="4064001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009651" y="5850691"/>
            <a:ext cx="3053302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 algn="r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Где отражена та же позиция: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062952" y="5776254"/>
            <a:ext cx="103427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Самарское УФАС, дело № 44-13566-18</a:t>
            </a:r>
            <a:r>
              <a:rPr lang="en-US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/7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Письмо МЭР от 09.07.2015 № Д28и-2082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39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/>
      <p:bldP spid="2" grpId="0"/>
      <p:bldP spid="9" grpId="0" animBg="1"/>
      <p:bldP spid="14" grpId="0" animBg="1"/>
      <p:bldP spid="15" grpId="0"/>
      <p:bldP spid="23" grpId="0"/>
      <p:bldP spid="28" grpId="0" animBg="1"/>
      <p:bldP spid="29" grpId="0"/>
      <p:bldP spid="30" grpId="0"/>
      <p:bldP spid="31" grpId="0" animBg="1"/>
      <p:bldP spid="32" grpId="0"/>
      <p:bldP spid="33" grpId="0"/>
      <p:bldP spid="42" grpId="0" animBg="1"/>
      <p:bldP spid="43" grpId="0"/>
      <p:bldP spid="44" grpId="0"/>
      <p:bldP spid="46" grpId="0" animBg="1"/>
      <p:bldP spid="47" grpId="0"/>
      <p:bldP spid="4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67724"/>
            <a:ext cx="493776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9300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Обжалование действий заказчика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642323"/>
              </p:ext>
            </p:extLst>
          </p:nvPr>
        </p:nvGraphicFramePr>
        <p:xfrm>
          <a:off x="2092960" y="1325880"/>
          <a:ext cx="8194040" cy="4754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020"/>
                <a:gridCol w="4097020"/>
              </a:tblGrid>
              <a:tr h="38524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Было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Стало</a:t>
                      </a:r>
                      <a:endParaRPr lang="ru-RU" sz="1600" dirty="0"/>
                    </a:p>
                  </a:txBody>
                  <a:tcPr/>
                </a:tc>
              </a:tr>
              <a:tr h="854928"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Неразмещение</a:t>
                      </a:r>
                      <a:r>
                        <a:rPr lang="ru-RU" sz="1600" dirty="0" smtClean="0"/>
                        <a:t> в ЕИС в срок Положения</a:t>
                      </a:r>
                      <a:r>
                        <a:rPr lang="ru-RU" sz="1600" baseline="0" dirty="0" smtClean="0"/>
                        <a:t> о закупке и информации о закупке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Неразмещение</a:t>
                      </a:r>
                      <a:r>
                        <a:rPr lang="ru-RU" sz="1600" dirty="0" smtClean="0"/>
                        <a:t> в ЕИС в срок Положения, информации о закупке, договоре,</a:t>
                      </a:r>
                      <a:r>
                        <a:rPr lang="ru-RU" sz="1600" baseline="0" dirty="0" smtClean="0"/>
                        <a:t> а также о иной информации</a:t>
                      </a:r>
                      <a:endParaRPr lang="ru-RU" sz="1600" dirty="0"/>
                    </a:p>
                  </a:txBody>
                  <a:tcPr/>
                </a:tc>
              </a:tr>
              <a:tr h="85492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Предъявление к участником требования о предоставлении</a:t>
                      </a:r>
                      <a:r>
                        <a:rPr lang="ru-RU" sz="1600" baseline="0" dirty="0" smtClean="0"/>
                        <a:t> документов, не предусмотренных документацией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Предъявление к участникам</a:t>
                      </a:r>
                      <a:r>
                        <a:rPr lang="ru-RU" sz="1600" baseline="0" dirty="0" smtClean="0"/>
                        <a:t> требований, не предусмотренных документацией</a:t>
                      </a:r>
                      <a:endParaRPr lang="ru-RU" sz="1600" dirty="0"/>
                    </a:p>
                  </a:txBody>
                  <a:tcPr/>
                </a:tc>
              </a:tr>
              <a:tr h="60161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Проведение</a:t>
                      </a:r>
                      <a:r>
                        <a:rPr lang="ru-RU" sz="1600" baseline="0" dirty="0" smtClean="0"/>
                        <a:t> закупки по 223, когда необходимо по 44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То же самое</a:t>
                      </a:r>
                      <a:endParaRPr lang="ru-RU" sz="1600" dirty="0"/>
                    </a:p>
                  </a:txBody>
                  <a:tcPr/>
                </a:tc>
              </a:tr>
              <a:tr h="854928"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Неразмещение</a:t>
                      </a:r>
                      <a:r>
                        <a:rPr lang="ru-RU" sz="1600" baseline="0" dirty="0" smtClean="0"/>
                        <a:t> в ЕИС в срок годового отчета по закупкам у МСП</a:t>
                      </a:r>
                      <a:endParaRPr lang="ru-RU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Неразмещение</a:t>
                      </a:r>
                      <a:r>
                        <a:rPr lang="ru-RU" sz="1600" baseline="0" dirty="0" smtClean="0"/>
                        <a:t> в ЕИС в срок годового отчета по закупкам у МСП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61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 БЫЛО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Нарушение оператором ЭТП требований закона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0161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 БЫЛО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Проведение</a:t>
                      </a:r>
                      <a:r>
                        <a:rPr lang="ru-RU" sz="1600" baseline="0" dirty="0" smtClean="0"/>
                        <a:t> закупки с нарушениями требований закона и Положения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04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86156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Обжалование действий заказчика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Обжаловать действия заказчика или ЭТП может любой участник закупки, права которого нарушены действиями или бездействием.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случае, если обжалуемые действия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совершены после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окончания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срока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подачи заявок на участие в закупке, обжалование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может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осуществляться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«только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участником закупки, подавшим заявку на участие в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закупке».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Рассмотрение жалобы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должно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ограничиваться только доводами, составляющими предмет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обжалования (противоречие ч.17 ст.18.1 135-ФЗ!)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Подать жалобу на заказчика также может корпорация и ОИВ, ответственный за оценку соответствия и мониторинг соответствия планов закупки по объему закупок у МСП.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905257"/>
              </p:ext>
            </p:extLst>
          </p:nvPr>
        </p:nvGraphicFramePr>
        <p:xfrm>
          <a:off x="2209799" y="5171656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Где</a:t>
                      </a:r>
                      <a:r>
                        <a:rPr lang="ru-RU" sz="1600" baseline="0" dirty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</a:t>
                      </a:r>
                      <a:r>
                        <a:rPr lang="ru-RU" sz="1600" baseline="0" dirty="0" smtClean="0"/>
                        <a:t> в силу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Ч.10</a:t>
                      </a:r>
                      <a:r>
                        <a:rPr lang="ru-RU" sz="1600" baseline="0" dirty="0" smtClean="0"/>
                        <a:t> – 13 ст.3 223-ФЗ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97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Конкурентные закупки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Вводится термин «конкурентная закупка» и  определяются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способы проведения конкурентной закупки: </a:t>
            </a:r>
          </a:p>
          <a:p>
            <a:pPr marL="898525" indent="-365125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конкурс (открытый конкурс, конкурс в электронной форме, закрытый конкурс);</a:t>
            </a:r>
          </a:p>
          <a:p>
            <a:pPr marL="898525" indent="-365125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аукцион (открытый аукцион, аукцион в электронной форме, закрытый аукцион);</a:t>
            </a:r>
          </a:p>
          <a:p>
            <a:pPr marL="898525" indent="-365125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ЗК (ЗК в электронной форме, закрытый ЗК); </a:t>
            </a:r>
          </a:p>
          <a:p>
            <a:pPr marL="898525" indent="-365125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ЗП (ЗП в электронной форме, закрытый ЗП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  <a:r>
              <a:rPr lang="en-US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 marL="898525" indent="-365125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иной способ конкурентной закупки в соответствии с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ПоЗ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1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Конкурентные закупки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Условия отнесения закупки к конкурентной: 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808038" indent="-366713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извещение размещается в ЕИС или направляется приглашение принять участие;</a:t>
            </a:r>
          </a:p>
          <a:p>
            <a:pPr marL="808038" indent="-366713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обеспечивается конкуренция;</a:t>
            </a:r>
          </a:p>
          <a:p>
            <a:pPr marL="808038" indent="-366713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предмет закупки описывается в соответствии с устанавливаемыми требованиями;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Меняются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требования к содержанию извещения и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документации. Такие требования отныне предъявляются только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 проведении конкурентной закупки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Вводится перечень случаев проведения закрытых закупок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20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832485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7196802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Точечные изменения в порядок проведения конкурентных закупок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117949"/>
            <a:ext cx="1034277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Вводится единый для всех способов конкурентных закупок срок для направления запросов, по которым заказчик обязан дать разъяснения: не позднее чем за 3 рабочих дня до окончания СПЗ. Вводится также срок, в течение которого заказчик осуществляет разъяснения </a:t>
            </a:r>
            <a:r>
              <a:rPr lang="ru-RU" sz="1600" u="sng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размещает их в ЕИС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– 3 рабочих дня (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псевдопротиворечие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ч.11 ст.4).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Отменить закупку можно до окончания СПЗ.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Необходимо будет </a:t>
            </a:r>
            <a:r>
              <a:rPr lang="ru-RU" sz="1600" u="sng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утверждать документацию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(за исключением случая проведения запроса котировок).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«Для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определения поставщика (исполнителя, подрядчика) по результатам проведения конкурентной закупки заказчик создает комиссию по осуществлению конкурентной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закупки».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Хранить закупочные «улики» необходимо не менее 3 лет.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62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832485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7196802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Точечные изменения в порядок проведения конкурентных закупок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117949"/>
            <a:ext cx="1034277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Вводится единый для всех способов конкурентных закупок срок для направления запросов, по которым заказчик обязан дать разъяснения: не позднее чем за 3 рабочих дня до окончания СПЗ. Вводится также срок, в течение которого заказчик осуществляет разъяснения </a:t>
            </a:r>
            <a:r>
              <a:rPr lang="ru-RU" sz="1600" u="sng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размещает их в ЕИС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– 3 рабочих дня (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псевдопротиворечие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ч.11 ст.4).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Отменить закупку можно до окончания СПЗ.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Необходимо будет </a:t>
            </a:r>
            <a:r>
              <a:rPr lang="ru-RU" sz="1600" u="sng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утверждать документацию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(за исключением случая проведения запроса котировок).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«Для определени</a:t>
            </a:r>
            <a:r>
              <a:rPr lang="ru-RU" sz="1600" b="1" u="sng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я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поставщика (исполнителя, подрядчика) по результатам проведени</a:t>
            </a:r>
            <a:r>
              <a:rPr lang="ru-RU" sz="1600" b="1" u="sng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я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конкурентн</a:t>
            </a:r>
            <a:r>
              <a:rPr lang="ru-RU" sz="1600" b="1" u="sng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ой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закупк</a:t>
            </a:r>
            <a:r>
              <a:rPr lang="ru-RU" sz="1600" b="1" u="sng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заказчик создает комисс</a:t>
            </a:r>
            <a:r>
              <a:rPr lang="ru-RU" sz="1600" b="1" u="sng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ию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по осуществлению конкурентн</a:t>
            </a:r>
            <a:r>
              <a:rPr lang="ru-RU" sz="1600" b="1" u="sng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ой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закупк</a:t>
            </a:r>
            <a:r>
              <a:rPr lang="ru-RU" sz="1600" b="1" u="sng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Хранить закупочные «улики» необходимо не менее 3 лет.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67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832485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7196802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Точечные изменения в порядок проведения конкурентных закупок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117949"/>
            <a:ext cx="10342773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Устанавливаются требования к содержанию протоколов.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Устанавливается возможность заключить договоры с несколькими участниками одной закупки в случаях, предусмотренных </a:t>
            </a:r>
            <a:r>
              <a:rPr lang="ru-RU" sz="1600" dirty="0" err="1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ПоЗ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Устанавливаются требования к СПЗ для основных типов процедур: конкурс и аукцион – не менее 15 дней, запрос котировок – не менее 5 рабочих дней, запрос предложений – не менее 7 рабочих дней.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422072"/>
              </p:ext>
            </p:extLst>
          </p:nvPr>
        </p:nvGraphicFramePr>
        <p:xfrm>
          <a:off x="2085974" y="4235059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Где</a:t>
                      </a:r>
                      <a:r>
                        <a:rPr lang="ru-RU" sz="1600" baseline="0" dirty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 в силу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Ст.3.2 223-ФЗ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58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465320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Ч.15 ст. 4 223-ФЗ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НЕ РАЗМЕЩАЕМ ИНФОРМАЦИЮ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аналогичный с «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достатысячниками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 статус теперь попали закупки депозитных средств, кредитов и займов, а также закупки, связанных с приобретением и арендой недвижимости.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34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sz="40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155280"/>
              </p:ext>
            </p:extLst>
          </p:nvPr>
        </p:nvGraphicFramePr>
        <p:xfrm>
          <a:off x="2273709" y="834955"/>
          <a:ext cx="7681448" cy="4647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11455"/>
                <a:gridCol w="3969993"/>
              </a:tblGrid>
              <a:tr h="23066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Ч.13</a:t>
                      </a:r>
                      <a:r>
                        <a:rPr lang="ru-RU" sz="15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ст.3.2 223-ФЗ</a:t>
                      </a:r>
                      <a:endParaRPr lang="ru-RU" sz="15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«Промежуточный» протокол</a:t>
                      </a:r>
                      <a:endParaRPr lang="ru-RU" sz="15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Ч.14 ст.3.2</a:t>
                      </a:r>
                      <a:r>
                        <a:rPr lang="ru-RU" sz="15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223-ФЗ</a:t>
                      </a:r>
                      <a:endParaRPr lang="ru-RU" sz="15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Итоговый протокол</a:t>
                      </a:r>
                      <a:endParaRPr lang="ru-RU" sz="15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/>
                </a:tc>
              </a:tr>
              <a:tr h="1815913">
                <a:tc gridSpan="2">
                  <a:txBody>
                    <a:bodyPr/>
                    <a:lstStyle/>
                    <a:p>
                      <a:pPr marL="74295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endParaRPr lang="ru-RU" sz="15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74295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5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Дата подписания протокола</a:t>
                      </a:r>
                    </a:p>
                    <a:p>
                      <a:pPr marL="74295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5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Количество поданных заявок с указанием даты и времени их регистрации</a:t>
                      </a:r>
                    </a:p>
                    <a:p>
                      <a:pPr marL="74295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5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Результаты рассмотрения заявок (если проводится на этом этапе) +</a:t>
                      </a:r>
                      <a:r>
                        <a:rPr lang="ru-RU" sz="15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количество отклоненных (отдельно) + причины отклонения со ссылкой на И</a:t>
                      </a:r>
                      <a:r>
                        <a:rPr lang="en-US" sz="15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/</a:t>
                      </a:r>
                      <a:r>
                        <a:rPr lang="ru-RU" sz="15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Д</a:t>
                      </a:r>
                      <a:endParaRPr lang="en-US" sz="1500" b="0" baseline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74295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5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Результаты оценки заявок (если проводится на этом этапе) + с указанием «итогового решения комиссии» о соответствии заявок требованиям документации + результаты присвоения баллов по критериям</a:t>
                      </a:r>
                      <a:endParaRPr lang="ru-RU" sz="15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74295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15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Причины</a:t>
                      </a:r>
                      <a:r>
                        <a:rPr lang="ru-RU" sz="15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признания закупки несостоявшейся (если такое случилось)</a:t>
                      </a:r>
                    </a:p>
                    <a:p>
                      <a:pPr marL="45720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ru-RU" sz="15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5CFD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192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5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5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5CFD1"/>
                    </a:solidFill>
                  </a:tcPr>
                </a:tc>
                <a:tc>
                  <a:txBody>
                    <a:bodyPr/>
                    <a:lstStyle/>
                    <a:p>
                      <a:pPr marL="742950" marR="0" lvl="0" indent="-28575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Порядковые номера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 итогам ранжирования + ценовые предложения</a:t>
                      </a:r>
                      <a:endParaRPr lang="ru-RU" sz="15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23" marR="39223" marT="0" marB="0"/>
                </a:tc>
              </a:tr>
              <a:tr h="431922">
                <a:tc gridSpan="2">
                  <a:txBody>
                    <a:bodyPr/>
                    <a:lstStyle/>
                    <a:p>
                      <a:pPr marL="742950" indent="-2857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5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Иные</a:t>
                      </a:r>
                      <a:r>
                        <a:rPr lang="ru-RU" sz="1500" b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сведения в случае, </a:t>
                      </a:r>
                      <a:r>
                        <a:rPr lang="ru-RU" sz="1500" b="0" u="sng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если необходимость их указания предусмотрена </a:t>
                      </a:r>
                      <a:r>
                        <a:rPr lang="ru-RU" sz="1500" b="0" u="sng" baseline="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ПоЗ</a:t>
                      </a:r>
                      <a:endParaRPr lang="ru-RU" sz="1500" b="0" u="sng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5CF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23" marR="39223" marT="0" marB="0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Требования к протоколам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0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67724"/>
            <a:ext cx="493776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9300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Схема протоколирования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783633"/>
              </p:ext>
            </p:extLst>
          </p:nvPr>
        </p:nvGraphicFramePr>
        <p:xfrm>
          <a:off x="2102196" y="1238597"/>
          <a:ext cx="8194041" cy="5150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1347"/>
                <a:gridCol w="2731347"/>
                <a:gridCol w="2731347"/>
              </a:tblGrid>
              <a:tr h="38524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Вскрытие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Рассмотрение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Оценка (итоги)</a:t>
                      </a:r>
                      <a:endParaRPr lang="ru-RU" sz="1600" dirty="0"/>
                    </a:p>
                  </a:txBody>
                  <a:tcPr/>
                </a:tc>
              </a:tr>
              <a:tr h="854928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Дата подписания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Дата подписания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Дата подписания</a:t>
                      </a:r>
                      <a:endParaRPr lang="ru-RU" sz="1300" dirty="0"/>
                    </a:p>
                  </a:txBody>
                  <a:tcPr/>
                </a:tc>
              </a:tr>
              <a:tr h="854928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Количество поданных</a:t>
                      </a:r>
                      <a:r>
                        <a:rPr lang="ru-RU" sz="1300" baseline="0" dirty="0" smtClean="0"/>
                        <a:t> заявок + дата и время их регистрации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Количество поданных</a:t>
                      </a:r>
                      <a:r>
                        <a:rPr lang="ru-RU" sz="1300" baseline="0" dirty="0" smtClean="0"/>
                        <a:t> заявок + дата и время их регистрации</a:t>
                      </a:r>
                      <a:endParaRPr lang="ru-RU" sz="1300" dirty="0" smtClean="0"/>
                    </a:p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Количество поданных</a:t>
                      </a:r>
                      <a:r>
                        <a:rPr lang="ru-RU" sz="1300" baseline="0" dirty="0" smtClean="0"/>
                        <a:t> заявок + дата и время их регистрации</a:t>
                      </a:r>
                      <a:endParaRPr lang="ru-RU" sz="1300" dirty="0"/>
                    </a:p>
                  </a:txBody>
                  <a:tcPr/>
                </a:tc>
              </a:tr>
              <a:tr h="601616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Признание</a:t>
                      </a:r>
                      <a:r>
                        <a:rPr lang="ru-RU" sz="1300" baseline="0" dirty="0" smtClean="0"/>
                        <a:t> закупки несостоявшейся (если так случилось)</a:t>
                      </a:r>
                      <a:endParaRPr lang="ru-RU" sz="13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Результаты рассмотрения,</a:t>
                      </a:r>
                      <a:r>
                        <a:rPr lang="ru-RU" sz="1300" baseline="0" dirty="0" smtClean="0"/>
                        <a:t> включая количество отклоненных и причины отклонения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Результаты</a:t>
                      </a:r>
                      <a:r>
                        <a:rPr lang="ru-RU" sz="1300" baseline="0" dirty="0" smtClean="0"/>
                        <a:t> оценки, включая ранжирование всех участников</a:t>
                      </a:r>
                      <a:endParaRPr lang="ru-RU" sz="1300" dirty="0"/>
                    </a:p>
                  </a:txBody>
                  <a:tcPr/>
                </a:tc>
              </a:tr>
              <a:tr h="854928">
                <a:tc rowSpan="3">
                  <a:txBody>
                    <a:bodyPr/>
                    <a:lstStyle/>
                    <a:p>
                      <a:endParaRPr lang="ru-RU" sz="13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9E8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Признание</a:t>
                      </a:r>
                      <a:r>
                        <a:rPr lang="ru-RU" sz="1300" baseline="0" dirty="0" smtClean="0"/>
                        <a:t> закупки несостоявшейся (если так случилось)</a:t>
                      </a:r>
                      <a:endParaRPr lang="ru-RU" sz="1300" dirty="0" smtClean="0"/>
                    </a:p>
                    <a:p>
                      <a:endParaRPr lang="ru-RU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1300" dirty="0" smtClean="0"/>
                    </a:p>
                    <a:p>
                      <a:endParaRPr lang="ru-RU" sz="1300" dirty="0" smtClean="0"/>
                    </a:p>
                    <a:p>
                      <a:r>
                        <a:rPr lang="ru-RU" sz="1300" dirty="0" smtClean="0"/>
                        <a:t>Ценовые предложения всех участников</a:t>
                      </a:r>
                      <a:endParaRPr lang="ru-RU" sz="13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616">
                <a:tc vMerge="1">
                  <a:txBody>
                    <a:bodyPr/>
                    <a:lstStyle/>
                    <a:p>
                      <a:endParaRPr lang="ru-RU" sz="13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ru-RU" sz="13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8E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01616">
                <a:tc vMerge="1"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Признание</a:t>
                      </a:r>
                      <a:r>
                        <a:rPr lang="ru-RU" sz="1300" baseline="0" dirty="0" smtClean="0"/>
                        <a:t> закупки несостоявшейся (если так случилось)</a:t>
                      </a:r>
                      <a:endParaRPr lang="ru-RU" sz="1300" dirty="0" smtClean="0"/>
                    </a:p>
                    <a:p>
                      <a:endParaRPr lang="ru-RU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91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Электронизация закупок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</a:t>
            </a:r>
            <a:r>
              <a:rPr lang="ru-RU" altLang="ru-RU" dirty="0" smtClean="0">
                <a:cs typeface="Segoe UI" panose="020B0502040204020203" pitchFamily="34" charset="0"/>
              </a:rPr>
              <a:t>ПОПРАВКИ </a:t>
            </a:r>
            <a:r>
              <a:rPr lang="ru-RU" altLang="ru-RU" dirty="0">
                <a:cs typeface="Segoe UI" panose="020B0502040204020203" pitchFamily="34" charset="0"/>
              </a:rPr>
              <a:t>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устанавливается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понятие «Оператор электронной площадки»;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порядок функционирования ЭТП осуществляется в соответствии с правилами, действующими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ЭТП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соглашением, заключенным между заказчиком и оператором ЭТП;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Предусматривается, что с 01.07.2018 конкурентные закупки с ограничением МСП проводятся только в электронной форме на площадках-44;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аккредитация МСП и ССП на площадке должна будет проводиться в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порядке 44-ФЗ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установлены требования к срокам и порядке проведения конкурентных закупок только среди субъектов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МСП</a:t>
            </a:r>
            <a:r>
              <a:rPr lang="en-US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002819"/>
              </p:ext>
            </p:extLst>
          </p:nvPr>
        </p:nvGraphicFramePr>
        <p:xfrm>
          <a:off x="2190749" y="5143081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Где</a:t>
                      </a:r>
                      <a:r>
                        <a:rPr lang="ru-RU" sz="1600" baseline="0" dirty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 в силу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Ст.3.3 223-ФЗ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86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Электронизация закупок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</a:t>
            </a:r>
            <a:r>
              <a:rPr lang="ru-RU" altLang="ru-RU" dirty="0" smtClean="0">
                <a:cs typeface="Segoe UI" panose="020B0502040204020203" pitchFamily="34" charset="0"/>
              </a:rPr>
              <a:t>ПОПРАВКИ </a:t>
            </a:r>
            <a:r>
              <a:rPr lang="ru-RU" altLang="ru-RU" dirty="0">
                <a:cs typeface="Segoe UI" panose="020B0502040204020203" pitchFamily="34" charset="0"/>
              </a:rPr>
              <a:t>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Ч.6 ст.3.3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В течение одного часа с момента размещения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информация о закупке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должна быть размещена в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ЕИС и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электронной площадке. </a:t>
            </a: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Ч.8 ст.3.3: До «подведения результатов» конкурентной закупки оператор обязан скрывать от заказчика наименования участников.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Ч.10 ст.3.3: Оператор должен обеспечить конфиденциальность сведений о ценовых предложениях, «а также о дополнительных ценовых предложениях», если они есть, - до формирования итогового протокола, за исключением случаев проведения аукциона.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002819"/>
              </p:ext>
            </p:extLst>
          </p:nvPr>
        </p:nvGraphicFramePr>
        <p:xfrm>
          <a:off x="2190749" y="5143081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Где</a:t>
                      </a:r>
                      <a:r>
                        <a:rPr lang="ru-RU" sz="1600" baseline="0" dirty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 в силу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Ст.3.3 223-ФЗ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58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Электронизация закупок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</a:t>
            </a:r>
            <a:r>
              <a:rPr lang="ru-RU" altLang="ru-RU" dirty="0" smtClean="0">
                <a:cs typeface="Segoe UI" panose="020B0502040204020203" pitchFamily="34" charset="0"/>
              </a:rPr>
              <a:t>ПОПРАВКИ </a:t>
            </a:r>
            <a:r>
              <a:rPr lang="ru-RU" altLang="ru-RU" dirty="0">
                <a:cs typeface="Segoe UI" panose="020B0502040204020203" pitchFamily="34" charset="0"/>
              </a:rPr>
              <a:t>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Ч.6 ст.3.3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В течение одного часа с момента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размещения </a:t>
            </a:r>
            <a:r>
              <a:rPr lang="ru-RU" sz="1600" b="1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(где? Чего?)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информация о закупке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должна быть размещена в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ЕИС и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электронной площадке. </a:t>
            </a: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Ч.8 ст.3.3: До «подведения результатов» конкурентной закупки оператор обязан скрывать от заказчика наименования участников.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Ч.10 ст.3.3: Оператор должен обеспечить конфиденциальность сведений о ценовых предложениях, «а также о дополнительных ценовых предложениях», если они есть, - до формирования итогового протокола, за исключением случаев проведения аукциона.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002819"/>
              </p:ext>
            </p:extLst>
          </p:nvPr>
        </p:nvGraphicFramePr>
        <p:xfrm>
          <a:off x="2190749" y="5143081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Где</a:t>
                      </a:r>
                      <a:r>
                        <a:rPr lang="ru-RU" sz="1600" baseline="0" dirty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 в силу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Ст.3.3 223-ФЗ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4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Обеспечение заявок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устанавливается положения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 обеспечении заявок, условия возврата (невозврата) обеспечения участнику;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01.07.2018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отношении всех конкурентных закупок с НМЦ до 5 млн. руб.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устанавливается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запрет на требование обеспечения заявок;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Если НМЦ будет больше 5 млн. руб., то размер обеспечения заявок в любом случае не может быть больше, чем 5% НМЦ. 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для закупок только среди МСП и ССП, вводится механизм специальных счетов, которые будут открываться МСП и ССП в уполномоченных банках, перечень которых будет определен ПРФ в соответствии с 44-ФЗ;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765240"/>
              </p:ext>
            </p:extLst>
          </p:nvPr>
        </p:nvGraphicFramePr>
        <p:xfrm>
          <a:off x="2190749" y="5143081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Где</a:t>
                      </a:r>
                      <a:r>
                        <a:rPr lang="ru-RU" sz="1600" baseline="0" dirty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 в силу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Ст.3.2 223-ФЗ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46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832485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7196802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Запрос котировок в новой редакции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117949"/>
            <a:ext cx="10342773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Процедура без документации!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Проблемы, которые могут возникнуть при проведении:</a:t>
            </a:r>
          </a:p>
          <a:p>
            <a:pPr marL="742950" lvl="1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Запрос о разъяснении можно подать как в отношении извещения, так и в отношении документации. Однако разъяснения даются только в отношении документации (ч.2-4 ст.3.2)</a:t>
            </a:r>
          </a:p>
          <a:p>
            <a:pPr marL="742950" lvl="1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Требование о соблюдении ПОПЗ при формировании извещения о ЗК отсылает к ч.6.1 ст.3, которая относится только к документации</a:t>
            </a:r>
          </a:p>
          <a:p>
            <a:pPr marL="742950" lvl="1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П.5 ПП РФ 925 устанавливает требование о «начинке» именно документации</a:t>
            </a:r>
          </a:p>
          <a:p>
            <a:pPr marL="742950" lvl="1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допускается предъявлять к участникам требования, не указанные в документации (ч.6 ст.3)</a:t>
            </a:r>
          </a:p>
          <a:p>
            <a:pPr marL="742950" lvl="1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«Для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осуществления конкурентной закупки заказчик разрабатывает и утверждает документацию о закупке (за исключением проведения запроса котировок </a:t>
            </a:r>
            <a:r>
              <a:rPr lang="ru-RU" sz="1600" b="1" u="sng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электронной </a:t>
            </a:r>
            <a:r>
              <a:rPr lang="ru-RU" sz="1600" b="1" u="sng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форме»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(ч.9 ст.3.2)</a:t>
            </a:r>
            <a:endParaRPr lang="ru-RU" sz="1600" b="1" u="sng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742950" lvl="1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Ø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29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Описание предмета закупки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6" y="2098899"/>
            <a:ext cx="1034277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3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</a:t>
            </a:r>
            <a:r>
              <a:rPr lang="ru-RU" sz="13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описании предмета закупки указываются функциональные, технические и качественные характеристики, эксплуатационные характеристики (при необходимости) предмета закупки</a:t>
            </a:r>
            <a:r>
              <a:rPr lang="ru-RU" sz="13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13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допускается указание </a:t>
            </a:r>
            <a:r>
              <a:rPr lang="ru-RU" sz="13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товарного знака, </a:t>
            </a:r>
            <a:r>
              <a:rPr lang="ru-RU" sz="13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если это приводит к необоснованному ограничению </a:t>
            </a:r>
            <a:r>
              <a:rPr lang="ru-RU" sz="13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конкуренции (или если по-другому описать предмет нельзя)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3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Если указан товарный знак, то обязательна приписка </a:t>
            </a:r>
            <a:r>
              <a:rPr lang="ru-RU" sz="13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«или эквивалент</a:t>
            </a:r>
            <a:r>
              <a:rPr lang="ru-RU" sz="13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 (даже если нет ограничения конкуренции), за исключением случаев:</a:t>
            </a:r>
            <a:endParaRPr lang="ru-RU" sz="13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082675" indent="-366713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</a:t>
            </a:r>
            <a:r>
              <a:rPr lang="ru-RU" sz="13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есовместимость с имеющимся оборудованием</a:t>
            </a:r>
            <a:r>
              <a:rPr lang="ru-RU" sz="13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3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закупка </a:t>
            </a:r>
            <a:r>
              <a:rPr lang="ru-RU" sz="13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запасных частей</a:t>
            </a:r>
          </a:p>
          <a:p>
            <a:pPr marL="1082675" indent="-366713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закупка товаров во исполнение контрактов по 44-ФЗ</a:t>
            </a:r>
          </a:p>
          <a:p>
            <a:pPr marL="1082675" indent="-366713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во исполнение требований международных договором РФ или обязательств по договорам, заключенным с другими ЮЛ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845405"/>
              </p:ext>
            </p:extLst>
          </p:nvPr>
        </p:nvGraphicFramePr>
        <p:xfrm>
          <a:off x="2181224" y="4961221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Где</a:t>
                      </a:r>
                      <a:r>
                        <a:rPr lang="ru-RU" sz="1600" baseline="0" dirty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 в силу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Ч.6.1</a:t>
                      </a:r>
                      <a:r>
                        <a:rPr lang="ru-RU" sz="1600" baseline="0" dirty="0" smtClean="0"/>
                        <a:t> ст.3</a:t>
                      </a:r>
                      <a:r>
                        <a:rPr lang="ru-RU" sz="1600" dirty="0" smtClean="0"/>
                        <a:t> 223-ФЗ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99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Отчетность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6" y="2098899"/>
            <a:ext cx="1034277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 10-ого числа месяца, следующего за отчетным, размещаются отчеты: 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082675" indent="-366713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сведения о количестве и общей стоимости договоров, заключенных по результатам закупки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082675" indent="-366713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Сведения о количестве и общей стоимости договоров, заключенных по результатам закупки у ЕП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082675" indent="-366713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Сведения о количестве и общей стоимости договоров, заключенных с ЕУ несостоявшейся конкурентной закупки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508919"/>
              </p:ext>
            </p:extLst>
          </p:nvPr>
        </p:nvGraphicFramePr>
        <p:xfrm>
          <a:off x="2181224" y="4961221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Где</a:t>
                      </a:r>
                      <a:r>
                        <a:rPr lang="ru-RU" sz="1600" baseline="0" dirty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 в силу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Ч.19</a:t>
                      </a:r>
                      <a:r>
                        <a:rPr lang="ru-RU" sz="1600" baseline="0" dirty="0" smtClean="0"/>
                        <a:t> ст.4</a:t>
                      </a:r>
                      <a:r>
                        <a:rPr lang="ru-RU" sz="1600" dirty="0" smtClean="0"/>
                        <a:t> 223-ФЗ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97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Закупки у ЕП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6" y="2098899"/>
            <a:ext cx="103427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b="1" u="sng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Порядок подготовки и осуществления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закупки у единственного поставщика (исполнителя, подрядчика) и </a:t>
            </a:r>
            <a:r>
              <a:rPr lang="ru-RU" sz="1600" b="1" u="sng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исчерпывающий перечень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случаев проведения такой закупки устанавливаются положением о закупке.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44608"/>
              </p:ext>
            </p:extLst>
          </p:nvPr>
        </p:nvGraphicFramePr>
        <p:xfrm>
          <a:off x="2181224" y="4961221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Где</a:t>
                      </a:r>
                      <a:r>
                        <a:rPr lang="ru-RU" sz="1600" baseline="0" dirty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 в силу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Ст.3.5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223-ФЗ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34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465320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Ч.5 ст. 4 223-ФЗ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НЕ РАЗМЕЩАЕМ ИНФОРМАЦИЮ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Если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ПоЗ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не указано обратное, в ЕИС можно будет не размещать информацию о закупках у единственного поставщика (вне зависимости от суммы закупки).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«Противоречие» документам: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ПП 932 (планирование)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ПП 1132 (реестр договоров)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Ч.19 ст.4 (ежемесячные отчеты)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07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Закрытые закупки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6" y="2098899"/>
            <a:ext cx="1034277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Устанавливается общий, рамочный порядок проведения закрытой конкурентной закупки.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 1 июля 2018, если и пока ПРФ не разработает в отдельном ПП РФ порядок проведения закрытой закупки в ЭФ и не определит перечень операторов, могущих работать с такими закупками, проводить их можно только «в бумажном» виде.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617631"/>
              </p:ext>
            </p:extLst>
          </p:nvPr>
        </p:nvGraphicFramePr>
        <p:xfrm>
          <a:off x="2181224" y="4961221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Где</a:t>
                      </a:r>
                      <a:r>
                        <a:rPr lang="ru-RU" sz="1600" baseline="0" dirty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 в силу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Ст.3.6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223-ФЗ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36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r>
              <a:rPr lang="ru-RU" sz="4000" dirty="0" smtClean="0"/>
              <a:t>Закрученные гайки, или</a:t>
            </a:r>
          </a:p>
          <a:p>
            <a:r>
              <a:rPr lang="ru-RU" sz="4000" dirty="0" smtClean="0"/>
              <a:t>Согласование отдельных закупок по статье 3.1-1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0055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Статья 3.1-1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Согласование закупок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Указано, что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госкорпорации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и госкомпании, а также АО, ООО с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госучастием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более 50%, а также «дочек» этих избранных с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долей участия более чем на 50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%, согласовывают свои закупки из перечня, утвержденного правительством, в отдельной инстанции перед их проведением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Введено понятие «Координационный орган при Правительстве РФ по согласованию закупок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 (КО)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Введен перечень отдельных товаров, при закупках которых (при этом как при закупке самих товаров, так и при аренде, так и при закупке в целях использования при работах и услугах) на сумму, превышающую установленные пределы, заказчики осуществляют согласование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071004"/>
              </p:ext>
            </p:extLst>
          </p:nvPr>
        </p:nvGraphicFramePr>
        <p:xfrm>
          <a:off x="1980622" y="4656789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smtClean="0"/>
                        <a:t>Где</a:t>
                      </a:r>
                      <a:r>
                        <a:rPr lang="ru-RU" sz="1600" baseline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</a:t>
                      </a:r>
                      <a:r>
                        <a:rPr lang="ru-RU" sz="1600" baseline="0" dirty="0" smtClean="0"/>
                        <a:t> в силу, но для полной «активации» не хватает определения КО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Статья 3.1-1, РП РФ 1489-р, порядок согласования описан в ПП РФ от 27.08.2018 № 1000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64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sz="40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920241"/>
              </p:ext>
            </p:extLst>
          </p:nvPr>
        </p:nvGraphicFramePr>
        <p:xfrm>
          <a:off x="110835" y="850216"/>
          <a:ext cx="11938290" cy="49988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36501"/>
                <a:gridCol w="4271486"/>
                <a:gridCol w="4130303"/>
              </a:tblGrid>
              <a:tr h="14645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ОКПД 2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Наименование вида товара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Предельная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НМЦД, млн. руб.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</a:tr>
              <a:tr h="3720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25.30.1</a:t>
                      </a:r>
                      <a:endParaRPr lang="ru-RU" sz="11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Котлы паровые и их </a:t>
                      </a:r>
                      <a:r>
                        <a:rPr lang="ru-RU" sz="1100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части</a:t>
                      </a:r>
                      <a:endParaRPr lang="ru-RU" sz="11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5</a:t>
                      </a: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</a:tr>
              <a:tr h="3720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27.11.26</a:t>
                      </a:r>
                      <a:endParaRPr lang="ru-RU" sz="11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Генераторы переменного тока (синхронные генераторы</a:t>
                      </a:r>
                      <a:r>
                        <a:rPr lang="ru-RU" sz="1100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)</a:t>
                      </a:r>
                      <a:endParaRPr lang="ru-RU" sz="11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5</a:t>
                      </a: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</a:tr>
              <a:tr h="3720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27.11.32</a:t>
                      </a:r>
                      <a:endParaRPr lang="ru-RU" sz="11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Установки генераторные с двигателями с искровым зажиганием; прочие генераторные установки; электрические вращающиеся </a:t>
                      </a:r>
                      <a:r>
                        <a:rPr lang="ru-RU" sz="1100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преобразователи</a:t>
                      </a:r>
                      <a:endParaRPr lang="ru-RU" sz="11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5</a:t>
                      </a: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</a:tr>
              <a:tr h="3720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28.11.21</a:t>
                      </a:r>
                      <a:endParaRPr lang="ru-RU" sz="11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Турбины на водяном паре и прочие паровые </a:t>
                      </a:r>
                      <a:r>
                        <a:rPr lang="ru-RU" sz="1100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турбины</a:t>
                      </a:r>
                      <a:endParaRPr lang="ru-RU" sz="11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5</a:t>
                      </a: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</a:tr>
              <a:tr h="3720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28.11.23</a:t>
                      </a:r>
                      <a:endParaRPr lang="ru-RU" sz="11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Турбины газовые, кроме турбореактивных и </a:t>
                      </a:r>
                      <a:r>
                        <a:rPr lang="ru-RU" sz="1100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турбовинтовых</a:t>
                      </a:r>
                      <a:endParaRPr lang="ru-RU" sz="11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5</a:t>
                      </a: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</a:tr>
              <a:tr h="3720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30.11.2</a:t>
                      </a:r>
                      <a:endParaRPr lang="ru-RU" sz="11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Суда и аналогичные плавучие средства для перевозки людей или </a:t>
                      </a:r>
                      <a:r>
                        <a:rPr lang="ru-RU" sz="1100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грузов</a:t>
                      </a:r>
                      <a:endParaRPr lang="ru-RU" sz="11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</a:t>
                      </a: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</a:tr>
              <a:tr h="3720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30.11.3</a:t>
                      </a:r>
                      <a:endParaRPr lang="ru-RU" sz="11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Суда рыболовные и прочие суда специального </a:t>
                      </a:r>
                      <a:r>
                        <a:rPr lang="ru-RU" sz="1100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назначения</a:t>
                      </a:r>
                      <a:endParaRPr lang="ru-RU" sz="11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</a:t>
                      </a: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</a:tr>
              <a:tr h="3720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30.11.4</a:t>
                      </a:r>
                      <a:endParaRPr lang="ru-RU" sz="11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Платформы плавучие или погружные и </a:t>
                      </a:r>
                      <a:r>
                        <a:rPr lang="ru-RU" sz="1100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инфраструктура</a:t>
                      </a:r>
                      <a:endParaRPr lang="ru-RU" sz="11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100</a:t>
                      </a: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</a:tr>
              <a:tr h="3720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30.12.1</a:t>
                      </a:r>
                      <a:endParaRPr lang="ru-RU" sz="11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Суда прогулочные и спортивные</a:t>
                      </a: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</a:t>
                      </a: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</a:tr>
              <a:tr h="48158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30.30.1</a:t>
                      </a:r>
                      <a:endParaRPr lang="ru-RU" sz="11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Установки силовые и двигатели летательных или космических аппаратов; наземные тренажеры для летного состава, их </a:t>
                      </a:r>
                      <a:r>
                        <a:rPr lang="ru-RU" sz="1100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части</a:t>
                      </a:r>
                      <a:endParaRPr lang="ru-RU" sz="11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5</a:t>
                      </a: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</a:tr>
              <a:tr h="3720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30.30.3</a:t>
                      </a:r>
                      <a:endParaRPr lang="ru-RU" sz="11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Вертолеты и </a:t>
                      </a:r>
                      <a:r>
                        <a:rPr lang="ru-RU" sz="1100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самолеты</a:t>
                      </a:r>
                      <a:endParaRPr lang="ru-RU" sz="11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200</a:t>
                      </a:r>
                    </a:p>
                  </a:txBody>
                  <a:tcPr marL="39370" marR="39370" marT="64770" marB="64770" anchor="ctr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Перечень товаров по согласованию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5946464"/>
            <a:ext cx="6807200" cy="343500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0834" y="6032555"/>
            <a:ext cx="8432802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1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В большинстве случаев требуется согласование отдельных эксплуатационных характеристик!</a:t>
            </a:r>
            <a:endParaRPr lang="ru-RU" sz="11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56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r>
              <a:rPr lang="ru-RU" sz="2500" dirty="0" smtClean="0"/>
              <a:t>Новое регулирование закупок у МСП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363396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3413327" y="920755"/>
            <a:ext cx="5040000" cy="5040000"/>
          </a:xfrm>
          <a:prstGeom prst="ellipse">
            <a:avLst/>
          </a:prstGeom>
          <a:solidFill>
            <a:srgbClr val="DBE1E4"/>
          </a:solidFill>
          <a:ln>
            <a:solidFill>
              <a:srgbClr val="E446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133327" y="1640755"/>
            <a:ext cx="3600000" cy="3600000"/>
          </a:xfrm>
          <a:prstGeom prst="ellipse">
            <a:avLst/>
          </a:prstGeom>
          <a:solidFill>
            <a:srgbClr val="F2F2F2"/>
          </a:solidFill>
          <a:ln>
            <a:solidFill>
              <a:srgbClr val="E446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Идеализированная структура </a:t>
            </a:r>
            <a:r>
              <a:rPr lang="ru-RU" dirty="0" err="1" smtClean="0"/>
              <a:t>нпа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dirty="0" smtClean="0"/>
              <a:t>регулирующих </a:t>
            </a:r>
            <a:r>
              <a:rPr lang="ru-RU" dirty="0" err="1" smtClean="0"/>
              <a:t>спецторги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853327" y="2360756"/>
            <a:ext cx="2160000" cy="2160000"/>
          </a:xfrm>
          <a:prstGeom prst="ellipse">
            <a:avLst/>
          </a:prstGeom>
          <a:solidFill>
            <a:schemeClr val="bg1"/>
          </a:solidFill>
          <a:ln>
            <a:solidFill>
              <a:srgbClr val="E4465A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53327" y="3286867"/>
            <a:ext cx="216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ПП РФ 1352</a:t>
            </a:r>
            <a:endParaRPr lang="ru-RU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3327" y="1932046"/>
            <a:ext cx="216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Статья 3.4</a:t>
            </a:r>
            <a:endParaRPr lang="ru-RU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3327" y="1392589"/>
            <a:ext cx="216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Статья 3.2</a:t>
            </a:r>
            <a:endParaRPr lang="ru-RU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33327" y="1413341"/>
            <a:ext cx="216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Статья 3.3</a:t>
            </a:r>
            <a:endParaRPr lang="ru-RU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24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Общее о </a:t>
            </a:r>
            <a:r>
              <a:rPr lang="ru-RU" sz="1600" b="1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спецторгах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Спецторги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проводятся только в электронной форме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Спецторги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проводятся только на площадках, «функционирующих в соответствии с едиными требованиями, предусмотренными 44-ФЗ» (ч.10 ст.3.4)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Правительство устанавливает «перечень операторов» (ч.11 ст.3.3)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Обеспечение заявки перечисляется на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спецсчет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открытый в банке, включенном в перечень, который определяет ПРФ в соответствии с 44-ФЗ (ч.13 ст.3.4)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212004"/>
              </p:ext>
            </p:extLst>
          </p:nvPr>
        </p:nvGraphicFramePr>
        <p:xfrm>
          <a:off x="1962149" y="4467225"/>
          <a:ext cx="8239126" cy="12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63"/>
                <a:gridCol w="4119563"/>
              </a:tblGrid>
              <a:tr h="3838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Статус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Где</a:t>
                      </a:r>
                      <a:r>
                        <a:rPr lang="ru-RU" sz="1600" baseline="0" dirty="0" smtClean="0"/>
                        <a:t> описано</a:t>
                      </a:r>
                      <a:endParaRPr lang="ru-RU" sz="1600" dirty="0"/>
                    </a:p>
                  </a:txBody>
                  <a:tcPr/>
                </a:tc>
              </a:tr>
              <a:tr h="8518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Вступило в силу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Ст.3.4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45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sz="40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039869"/>
              </p:ext>
            </p:extLst>
          </p:nvPr>
        </p:nvGraphicFramePr>
        <p:xfrm>
          <a:off x="110835" y="850216"/>
          <a:ext cx="11938290" cy="49255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36501"/>
                <a:gridCol w="4271486"/>
                <a:gridCol w="4130303"/>
              </a:tblGrid>
              <a:tr h="14645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Способ закупки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Срок подачи заявок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Части заявок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</a:tr>
              <a:tr h="372055"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Конкурс</a:t>
                      </a:r>
                      <a:endParaRPr lang="ru-RU" sz="13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 дней, если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НМЦД </a:t>
                      </a:r>
                      <a:r>
                        <a:rPr lang="en-US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≤ 30 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млн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 + 2 + ЦП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403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15 дней, если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НМЦД </a:t>
                      </a:r>
                      <a:r>
                        <a:rPr lang="en-US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&gt;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30 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млн</a:t>
                      </a:r>
                      <a:endParaRPr lang="ru-RU" sz="1300" dirty="0" smtClean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7467"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Аукцион</a:t>
                      </a:r>
                      <a:endParaRPr lang="ru-RU" sz="13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 дней, если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НМЦД </a:t>
                      </a:r>
                      <a:r>
                        <a:rPr lang="en-US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≤ 30 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млн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 + 2 + ЦП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807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15 дней, если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НМЦД </a:t>
                      </a:r>
                      <a:r>
                        <a:rPr lang="en-US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&gt;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30 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млн</a:t>
                      </a:r>
                      <a:endParaRPr lang="ru-RU" sz="1300" dirty="0" smtClean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23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Запрос предложений</a:t>
                      </a:r>
                      <a:endParaRPr lang="ru-RU" sz="13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 рабочих дней, при этом НМЦ должна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быть </a:t>
                      </a:r>
                      <a:r>
                        <a:rPr lang="en-US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≤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15 млн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 +2 + ЦП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1614933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Запрос котировок</a:t>
                      </a:r>
                      <a:endParaRPr lang="ru-RU" sz="13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 рабочих дня, при этом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НМЦ должна быть </a:t>
                      </a:r>
                      <a:r>
                        <a:rPr lang="en-US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≤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15 млн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Единая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заявка + ЦП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57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sz="40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897173"/>
              </p:ext>
            </p:extLst>
          </p:nvPr>
        </p:nvGraphicFramePr>
        <p:xfrm>
          <a:off x="110835" y="850216"/>
          <a:ext cx="11938290" cy="4491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8465"/>
                <a:gridCol w="10029825"/>
              </a:tblGrid>
              <a:tr h="14645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Способ закупки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Возможные этапы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</a:tr>
              <a:tr h="4279887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Конкурс</a:t>
                      </a:r>
                      <a:endParaRPr lang="ru-RU" sz="13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Проведение в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срок до окончания СПЗ обсуждения характеристик ТРУ «и иных условий исполнения договора» с участниками закупки в целях уточнения характеристик ТРУ </a:t>
                      </a: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Обсуждение предложений участников закупки характеристик ТРУ «и иных условий исполнения договора» в целях уточнения характеристик ТРУ</a:t>
                      </a: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Рассмотрение и оценка заказчиком поданных заявок, содержащих «окончательные предложения» о характеристиках ТРУ и об иных условиях исполнения договора</a:t>
                      </a: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Проведение квалификационного отбора </a:t>
                      </a: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Сопоставление дополнительных ценовых предложений о «снижении цены договора, расходов на эксплуатацию и ремонт товаров, использование результатов работ, услуг»</a:t>
                      </a:r>
                      <a:endParaRPr lang="ru-RU" sz="1300" dirty="0" smtClean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90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sz="40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335450"/>
              </p:ext>
            </p:extLst>
          </p:nvPr>
        </p:nvGraphicFramePr>
        <p:xfrm>
          <a:off x="110835" y="850216"/>
          <a:ext cx="11938290" cy="48751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8465"/>
                <a:gridCol w="10029825"/>
              </a:tblGrid>
              <a:tr h="14645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Способ закупки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Возможные этапы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</a:tr>
              <a:tr h="4279887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Конкурс</a:t>
                      </a:r>
                      <a:endParaRPr lang="ru-RU" sz="13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Проведение в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срок до окончания СПЗ обсуждения характеристик ТРУ «и иных условий исполнения договора» с участниками закупки </a:t>
                      </a:r>
                      <a:r>
                        <a:rPr lang="ru-RU" sz="13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(с кем конкретно? Только с теми, кто подал заявки, или со всеми, учитывая ч.10-11 ст.3?)</a:t>
                      </a:r>
                      <a:r>
                        <a:rPr lang="ru-RU" sz="1300" baseline="0" dirty="0" smtClean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 целях уточнения характеристик ТРУ </a:t>
                      </a:r>
                      <a:r>
                        <a:rPr lang="ru-RU" sz="13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(обсуждать «иные условия» можно – а уточнять можно только характеристики?)</a:t>
                      </a:r>
                    </a:p>
                    <a:p>
                      <a:pPr marL="800100" marR="0" lvl="0" indent="-34290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Обсуждение предложений участников закупки </a:t>
                      </a:r>
                      <a:r>
                        <a:rPr lang="ru-RU" sz="13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(с кем конкретно? Только с теми, кто подал заявки, или со всеми, учитывая ч.10-11 ст.3?)</a:t>
                      </a:r>
                      <a:r>
                        <a:rPr lang="ru-RU" sz="1300" baseline="0" dirty="0" smtClean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характеристик ТРУ «и иных условий исполнения договора» в целях уточнения характеристик ТРУ </a:t>
                      </a:r>
                      <a:r>
                        <a:rPr lang="ru-RU" sz="13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(обсуждать «иные условия» можно – а уточнять можно только характеристики?)</a:t>
                      </a:r>
                    </a:p>
                    <a:p>
                      <a:pPr marL="45720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aseline="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Общее примечание по двум этапам: возникает противоречие между данными пунктами и ч.8 и ч.10 ст.3.3, ведь оператор обязан скрыть «обсуждаемую» информацию до подведения итогов.</a:t>
                      </a:r>
                    </a:p>
                    <a:p>
                      <a:pPr marL="45720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Рассмотрение и оценка </a:t>
                      </a:r>
                      <a:r>
                        <a:rPr lang="ru-RU" sz="130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(получается,</a:t>
                      </a:r>
                      <a:r>
                        <a:rPr lang="ru-RU" sz="13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проводить отдельно рассмотрение и оценку нельзя?)</a:t>
                      </a: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заказчиком поданных заявок, содержащих «окончательные предложения о характеристиках ТРУ и об иных условиях исполнения договора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3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(так что, можно в итоге «иные условия» менять?)</a:t>
                      </a: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»</a:t>
                      </a:r>
                      <a:r>
                        <a:rPr lang="ru-RU" sz="1300" dirty="0" smtClean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30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(можно</a:t>
                      </a:r>
                      <a:r>
                        <a:rPr lang="ru-RU" sz="13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ли рассматривать «не окончательные» предложения? Иными словами, проведение «обсуждения» обязательно?)</a:t>
                      </a:r>
                      <a:endParaRPr lang="ru-RU" sz="1300" dirty="0" smtClean="0">
                        <a:solidFill>
                          <a:srgbClr val="E4465A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Проведение квалификационного </a:t>
                      </a:r>
                      <a:r>
                        <a:rPr lang="ru-RU" sz="13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отбора</a:t>
                      </a:r>
                      <a:r>
                        <a:rPr lang="ru-RU" sz="1300" dirty="0" smtClean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Сопоставление дополнительных ценовых предложений о «снижении цены договора, расходов на эксплуатацию и ремонт товаров, использование результатов работ, услуг» </a:t>
                      </a:r>
                      <a:r>
                        <a:rPr lang="ru-RU" sz="130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(а</a:t>
                      </a:r>
                      <a:r>
                        <a:rPr lang="ru-RU" sz="13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если НМЦ – это сумма единиц цен при закупке с неизвестным объемом, подавать «дополнительные ценовые предложения» нельзя)?</a:t>
                      </a:r>
                    </a:p>
                    <a:p>
                      <a:pPr marL="45720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endParaRPr lang="ru-RU" sz="1300" dirty="0" smtClean="0">
                        <a:solidFill>
                          <a:srgbClr val="E4465A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45720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30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Общее примечание по всему:</a:t>
                      </a:r>
                      <a:r>
                        <a:rPr lang="ru-RU" sz="13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учитывая то, что зовется этапами в понимании статьи 3.2, получается, что открытие доступа к заявкам (вскрытие) не может являться этапом для конкурса МСП.</a:t>
                      </a:r>
                      <a:endParaRPr lang="ru-RU" sz="1300" dirty="0" smtClean="0">
                        <a:solidFill>
                          <a:srgbClr val="E4465A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18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/>
          </p:nvPr>
        </p:nvGraphicFramePr>
        <p:xfrm>
          <a:off x="856598" y="1639341"/>
          <a:ext cx="1046894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трелка углом 6"/>
          <p:cNvSpPr/>
          <p:nvPr/>
        </p:nvSpPr>
        <p:spPr>
          <a:xfrm rot="5400000" flipV="1">
            <a:off x="3154639" y="1807729"/>
            <a:ext cx="983064" cy="1205118"/>
          </a:xfrm>
          <a:prstGeom prst="bentArrow">
            <a:avLst>
              <a:gd name="adj1" fmla="val 8778"/>
              <a:gd name="adj2" fmla="val 11489"/>
              <a:gd name="adj3" fmla="val 25000"/>
              <a:gd name="adj4" fmla="val 75000"/>
            </a:avLst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5400000">
            <a:off x="7687649" y="1826393"/>
            <a:ext cx="997613" cy="1182336"/>
          </a:xfrm>
          <a:prstGeom prst="bentArrow">
            <a:avLst>
              <a:gd name="adj1" fmla="val 8778"/>
              <a:gd name="adj2" fmla="val 11489"/>
              <a:gd name="adj3" fmla="val 25000"/>
              <a:gd name="adj4" fmla="val 75000"/>
            </a:avLst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err="1">
                <a:cs typeface="Segoe UI" panose="020B0502040204020203" pitchFamily="34" charset="0"/>
              </a:rPr>
              <a:t>Информобеспечение</a:t>
            </a:r>
            <a:r>
              <a:rPr lang="ru-RU" altLang="ru-RU" dirty="0">
                <a:cs typeface="Segoe UI" panose="020B0502040204020203" pitchFamily="34" charset="0"/>
              </a:rPr>
              <a:t> закупок у ЕП</a:t>
            </a:r>
          </a:p>
        </p:txBody>
      </p:sp>
      <p:sp>
        <p:nvSpPr>
          <p:cNvPr id="8" name="Freeform 37"/>
          <p:cNvSpPr>
            <a:spLocks noEditPoints="1"/>
          </p:cNvSpPr>
          <p:nvPr/>
        </p:nvSpPr>
        <p:spPr bwMode="auto">
          <a:xfrm>
            <a:off x="829733" y="1595958"/>
            <a:ext cx="846667" cy="616496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03343" y="6624342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80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Особенности этапов конкурса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Очередность – в соответствии с нумерацией этапов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допускается одновременное включение двух разных видов «обсуждений»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извещении должны быть установлены сроки каждого этапа (видимо, в соответствии с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ПоЗ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), все этапы протоколируются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70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Особенности обсуждений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Если заказчиком принято «решение об уточнении характеристик ТРУ и иных условий исполнения договора», это решение необходимо отразить в протоколе, а также разместить уточненные И+Д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Если уточнение сделано, отклонение заявок участников конкурса не допускается. Комиссия предлагает участникам сделать окончательные предложения и определяет срок подачи окончательных предложений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Если уточнение не делалось, информация об этом отражается в протоколе, при этом окончательные предложения</a:t>
            </a:r>
            <a:r>
              <a:rPr lang="en-US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подаются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Обсуждение должно осуществляться только с участниками, соответствующими требованиям к участника, «указанным в извещении и документации»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Должны быть обеспечены равный доступ и соблюдение коммерческой тайны по 98-ФЗ «О Коммерческой тайне»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Подавать можно только одно ОП. </a:t>
            </a:r>
            <a:r>
              <a:rPr lang="ru-RU" sz="15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ПоЗ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может быть предусмотрена подача ОП с одновременной подачей нового ЦП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5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5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66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Особенности обсуждений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Если заказчиком принято «решение об уточнении характеристик ТРУ и иных условий исполнения договора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!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», это решение необходимо отразить в протоколе, а также разместить уточненные И+Д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Если уточнение сделано,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отклонение заявок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участников конкурса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допускается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Комиссия предлагает участникам сделать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окончательные предложения (обратите внимание на разницу – заявка и ОП!) 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определяет срок подачи окончательных предложений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Если уточнение не делалось, информация об этом отражается в протоколе, при этом окончательные предложения</a:t>
            </a:r>
            <a:r>
              <a:rPr lang="en-US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подаются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!</a:t>
            </a:r>
            <a:endParaRPr lang="ru-RU" sz="15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Обсуждение должно осуществляться только с участниками, соответствующими требованиям к 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участника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(это что получается, рассмотрение заявки на предмет соответствия требованиям – до окончания СПЗ?)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ru-RU" sz="15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«указанным в 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извещении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(какие требования в извещении?)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5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документации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sz="15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Должны быть обеспечены равный доступ и соблюдение коммерческой тайны по 98-ФЗ «О Коммерческой тайне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(это вообще как?)</a:t>
            </a:r>
            <a:endParaRPr lang="ru-RU" sz="15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Подавать можно только одно ОП. </a:t>
            </a:r>
            <a:r>
              <a:rPr lang="ru-RU" sz="1500" dirty="0" err="1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ПоЗ</a:t>
            </a:r>
            <a:r>
              <a:rPr lang="ru-RU" sz="15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может быть предусмотрена подача ОП с одновременной подачей нового 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ЦП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(без отдельного упоминания в </a:t>
            </a:r>
            <a:r>
              <a:rPr lang="ru-RU" sz="1500" dirty="0" err="1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ПоЗ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подавать новые ЦП нельзя, даже если уточнение существенно?)</a:t>
            </a:r>
            <a:endParaRPr lang="ru-RU" sz="15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5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5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65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sz="40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152221"/>
              </p:ext>
            </p:extLst>
          </p:nvPr>
        </p:nvGraphicFramePr>
        <p:xfrm>
          <a:off x="110835" y="850216"/>
          <a:ext cx="11938290" cy="54797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8465"/>
                <a:gridCol w="10029825"/>
              </a:tblGrid>
              <a:tr h="14645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Способ закупки</a:t>
                      </a:r>
                      <a:endParaRPr lang="ru-RU" sz="12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Возможные этапы</a:t>
                      </a:r>
                      <a:endParaRPr lang="ru-RU" sz="12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0291A0"/>
                    </a:solidFill>
                  </a:tcPr>
                </a:tc>
              </a:tr>
              <a:tr h="4279887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Конкурс</a:t>
                      </a:r>
                      <a:endParaRPr lang="ru-RU" sz="12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Проведение в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срок до окончания СПЗ обсуждения характеристик ТРУ «и иных условий исполнения договора» с участниками закупки 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(с кем конкретно? Только с теми, кто подал заявки, или со всеми, учитывая ч.10-11 ст.3? </a:t>
                      </a:r>
                      <a:r>
                        <a:rPr lang="ru-RU" sz="1200" baseline="0" dirty="0" smtClean="0">
                          <a:solidFill>
                            <a:srgbClr val="0291A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Все даже хуже: только с теми, кто соответствует требованиям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  <a:r>
                        <a:rPr lang="ru-RU" sz="1200" baseline="0" dirty="0" smtClean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 целях уточнения характеристик ТРУ 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(обсуждать «иные условия» можно – а уточнять можно только характеристики? </a:t>
                      </a:r>
                      <a:r>
                        <a:rPr lang="ru-RU" sz="1200" baseline="0" dirty="0" smtClean="0">
                          <a:solidFill>
                            <a:srgbClr val="0291A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Видимо, можно «иные условия» тоже, учитывая особенности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</a:p>
                    <a:p>
                      <a:pPr marL="800100" marR="0" lvl="0" indent="-34290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Обсуждение предложений участников закупки 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(с кем конкретно? Только с теми, кто подал заявки, или со всеми, учитывая ч.10-11 ст.3? </a:t>
                      </a:r>
                      <a:r>
                        <a:rPr lang="ru-RU" sz="1200" baseline="0" dirty="0" smtClean="0">
                          <a:solidFill>
                            <a:srgbClr val="0291A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Все даже хуже: только с теми, кто соответствует требованиям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  <a:r>
                        <a:rPr lang="ru-RU" sz="1200" baseline="0" dirty="0" smtClean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характеристик ТРУ «и иных условий исполнения договора» в целях уточнения характеристик ТРУ 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(обсуждать «иные условия» можно – а уточнять можно только характеристики? </a:t>
                      </a:r>
                      <a:r>
                        <a:rPr lang="ru-RU" sz="1200" baseline="0" dirty="0" smtClean="0">
                          <a:solidFill>
                            <a:srgbClr val="0291A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Видимо, можно «иные условия» тоже, учитывая особенности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</a:p>
                    <a:p>
                      <a:pPr marL="45720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aseline="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Общее примечание по двум этапам: возникает противоречие между данными пунктами и ч.8 и ч.10 ст.3.3, ведь оператор обязан скрыть «обсуждаемую» информацию до подведения итогов.</a:t>
                      </a:r>
                    </a:p>
                    <a:p>
                      <a:pPr marL="45720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Рассмотрение и оценка </a:t>
                      </a:r>
                      <a:r>
                        <a:rPr lang="ru-RU" sz="120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(получается,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проводить отдельно рассмотрение и оценку нельзя?)</a:t>
                      </a: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заказчиком поданных заявок, содержащих «окончательные предложения о характеристиках ТРУ и об иных условиях исполнения договора</a:t>
                      </a:r>
                      <a:r>
                        <a:rPr lang="ru-RU" sz="12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(так что, можно в итоге «иные условия» менять? </a:t>
                      </a:r>
                      <a:r>
                        <a:rPr lang="ru-RU" sz="1200" baseline="0" dirty="0" smtClean="0">
                          <a:solidFill>
                            <a:srgbClr val="0291A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Видимо, можно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»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(можно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ли рассматривать «не окончательные» предложения? Иными словами, проведение «обсуждения» обязательно? </a:t>
                      </a:r>
                      <a:r>
                        <a:rPr lang="ru-RU" sz="1200" baseline="0" dirty="0" smtClean="0">
                          <a:solidFill>
                            <a:srgbClr val="0291A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Как выяснилось, рассматривать не окончательные можно, а проведение обсуждения не обязательно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  <a:endParaRPr lang="ru-RU" sz="1200" dirty="0" smtClean="0">
                        <a:solidFill>
                          <a:srgbClr val="E4465A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Проведение квалификационного </a:t>
                      </a:r>
                      <a:r>
                        <a:rPr lang="ru-RU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отбора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(когда? в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какой очередности – можно после окончания СПЗ? </a:t>
                      </a:r>
                      <a:r>
                        <a:rPr lang="ru-RU" sz="1200" baseline="0" dirty="0" smtClean="0">
                          <a:solidFill>
                            <a:srgbClr val="0291A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Только в порядке нумерации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  <a:endParaRPr lang="ru-RU" sz="1200" dirty="0" smtClean="0">
                        <a:solidFill>
                          <a:srgbClr val="E4465A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8001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2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Сопоставление дополнительных ценовых предложений о «снижении цены договора, расходов на эксплуатацию и ремонт товаров, использование результатов работ, услуг» </a:t>
                      </a:r>
                      <a:r>
                        <a:rPr lang="ru-RU" sz="120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(а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если НМЦ – это сумма единиц цен при закупке с неизвестным объемом, подавать «дополнительные ценовые предложения» нельзя)?</a:t>
                      </a:r>
                    </a:p>
                    <a:p>
                      <a:pPr marL="45720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endParaRPr lang="ru-RU" sz="1200" dirty="0" smtClean="0">
                        <a:solidFill>
                          <a:srgbClr val="E4465A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45720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20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Общее примечание по всему:</a:t>
                      </a:r>
                      <a:r>
                        <a:rPr lang="ru-RU" sz="1200" baseline="0" dirty="0" smtClean="0">
                          <a:solidFill>
                            <a:srgbClr val="E4465A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учитывая то, что зовется этапами в понимании статьи 3.2, получается, что открытие доступа к заявкам (вскрытие) не может являться этапом для конкурса МСП.</a:t>
                      </a:r>
                      <a:endParaRPr lang="ru-RU" sz="1200" dirty="0" smtClean="0">
                        <a:solidFill>
                          <a:srgbClr val="E4465A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36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Особенности </a:t>
            </a:r>
            <a:r>
              <a:rPr lang="ru-RU" sz="1600" b="1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РиО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 всем участникам предъявляются «единые квалификационные требования», установленные документацией, и их заявки должны содержать информацию и документы, подтверждающие соответствие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Заявки участников, не соответствующие «квалификационным требованиям», отклоняются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69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Особенности </a:t>
            </a:r>
            <a:r>
              <a:rPr lang="ru-RU" sz="1600" b="1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РиО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 всем участникам предъявляются «единые квалификационные требования»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(а не квалификационные? Например, «общие» нельзя?)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установленные документацией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(а извещение как же? Мы уже там требований не указываем при проведении обсуждения?)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и их заявки должны содержать информацию и документы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(«упрощенные» закупки по ч.9 ст.4 223-ФЗ невозможны в случае </a:t>
            </a:r>
            <a:r>
              <a:rPr lang="ru-RU" sz="1500" dirty="0" err="1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спецторгов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?)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подтверждающие соответствие «единым квалификационным требованиям»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Заявки участников, не соответствующие «квалификационным требованиям»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(они уже не единые? И все-таки что насчет «общих»?)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отклоняются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16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Особенности «</a:t>
            </a:r>
            <a:r>
              <a:rPr lang="ru-RU" sz="1600" b="1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доподачи</a:t>
            </a: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ЦП»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Участники должны быть проинформированы о наименьшем ЦП из всех ЦП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Участники подают только одно дополнительное ЦП, которое должно быть ниже первоначального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Подавать ЦП не обязательно. Если не подается, то первоначальное ЦП рассматривается как окончательное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Период </a:t>
            </a:r>
            <a:r>
              <a:rPr lang="ru-RU" sz="15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доподачи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длится 3 часа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Дату </a:t>
            </a:r>
            <a:r>
              <a:rPr lang="ru-RU" sz="15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доподачи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определяет заказчик в извещении и документации, время определяет ЭП автоматически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5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38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587240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Особенности «</a:t>
            </a:r>
            <a:r>
              <a:rPr lang="ru-RU" sz="1600" b="1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доподачи</a:t>
            </a: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ЦП»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Участники должны быть проинформированы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(кем? Заказчиком или ЭП?)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о наименьшем ЦП из всех ЦП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(снова противоречие с ч.10 ст.3.3)</a:t>
            </a:r>
            <a:endParaRPr lang="ru-RU" sz="15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Участники подают только одно дополнительное ЦП, которое должно быть ниже первоначального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Подавать ЦП не обязательно. Если не подается, то первоначальное ЦП рассматривается как окончательное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Период </a:t>
            </a:r>
            <a:r>
              <a:rPr lang="ru-RU" sz="1500" dirty="0" err="1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доподачи</a:t>
            </a:r>
            <a:r>
              <a:rPr lang="ru-RU" sz="15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длится 3 часа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Дату </a:t>
            </a:r>
            <a:r>
              <a:rPr lang="ru-RU" sz="1500" dirty="0" err="1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доподачи</a:t>
            </a:r>
            <a:r>
              <a:rPr lang="ru-RU" sz="15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определяет заказчик в извещении и документации, время определяет ЭП автоматически</a:t>
            </a:r>
          </a:p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endParaRPr lang="ru-RU" sz="15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23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717450"/>
            <a:ext cx="5105400" cy="279132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Особенности проведения аукциона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Возможен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РиО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(правила аналогичны «конкурсному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РиО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Шаг аукциона – 0,5-5%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Снижение – в рамках шага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Участник не вправе подать предложение о цене договора (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ПоЦД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), равное поданному ранее им же или больше чем оно, а также не вправе предложить нулевое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ПоЦД</a:t>
            </a: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Участник не вправе подать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ПоЦД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которое ниже, чем текущее минимальное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ПоЦД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сниженное в пределах шага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Участник не вправе подать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ПоЦД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которое ниже, чем текущее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ПоЦД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в случае, если оно подано им же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9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717450"/>
            <a:ext cx="5105400" cy="279132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Особенности проведения аукциона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Возможен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ПрО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(правила аналогичны «конкурсному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ПрО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Шаг аукциона – 0,5-5%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Снижение – в рамках шага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Участник не вправе подать предложение о цене договора (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ПоЦД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</a:t>
            </a:r>
            <a:r>
              <a:rPr lang="ru-RU" sz="16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(значит ли это, что проводить аукцион МСП с неизвестным объемом нельзя?)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равное поданному ранее им же или больше чем оно, а также не вправе предложить нулевое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ПоЦД</a:t>
            </a: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«Участник не вправе подать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ПоЦД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которое ниже, чем текущее минимальное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ПоЦД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сниженное в пределах шага» </a:t>
            </a:r>
            <a:r>
              <a:rPr lang="ru-RU" sz="16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(Вывод, основанный на буквальном толковании: в аукционе может быть только одно предложение. ЧЕГО?!)</a:t>
            </a: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Участник не вправе подать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ПоЦД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которое ниже, чем текущее 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ПоЦД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в случае, если оно подано им же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65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293538" y="331791"/>
            <a:ext cx="846709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 cap="all">
                <a:solidFill>
                  <a:srgbClr val="E4465A"/>
                </a:solidFill>
                <a:latin typeface="Aria"/>
                <a:ea typeface="Arial Unicode MS" pitchFamily="34" charset="-128"/>
                <a:cs typeface="Arial" panose="020B0604020202020204" pitchFamily="34" charset="0"/>
              </a:defRPr>
            </a:lvl1pPr>
            <a:lvl2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2pPr>
            <a:lvl3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3pPr>
            <a:lvl4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4pPr>
            <a:lvl5pPr algn="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defRPr sz="2000" b="1">
                <a:solidFill>
                  <a:srgbClr val="E4465A"/>
                </a:solidFill>
                <a:latin typeface="Aria"/>
                <a:ea typeface="Arial Unicode MS" pitchFamily="34" charset="-128"/>
                <a:cs typeface="Arial Unicode MS" charset="0"/>
              </a:defRPr>
            </a:lvl5pPr>
            <a:lvl6pPr marL="25146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defTabSz="449263"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979085" y="2549800"/>
            <a:ext cx="8270696" cy="1080860"/>
          </a:xfrm>
          <a:prstGeom prst="rect">
            <a:avLst/>
          </a:prstGeom>
        </p:spPr>
        <p:txBody>
          <a:bodyPr/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endParaRPr lang="ru-RU" sz="40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446318"/>
              </p:ext>
            </p:extLst>
          </p:nvPr>
        </p:nvGraphicFramePr>
        <p:xfrm>
          <a:off x="110835" y="850215"/>
          <a:ext cx="11961092" cy="56925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3255"/>
                <a:gridCol w="4279644"/>
                <a:gridCol w="4138193"/>
              </a:tblGrid>
              <a:tr h="230665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Вид информации о закупке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Чем регулируется</a:t>
                      </a:r>
                      <a:endParaRPr lang="ru-RU" sz="13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Можно ли не размещать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/>
                </a:tc>
              </a:tr>
              <a:tr h="1383991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Позиция </a:t>
                      </a:r>
                      <a:r>
                        <a:rPr lang="ru-RU" sz="1300" b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плана закупки</a:t>
                      </a:r>
                      <a:endParaRPr lang="ru-RU" sz="13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5CFD1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ПП </a:t>
                      </a:r>
                      <a:r>
                        <a:rPr lang="ru-RU" sz="13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РФ от 17.09.2012 № 932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Не всегда. ПП РФ 932, к сожалению, дает возможность не раскрывать информацию о закупке в плане только в отношении закупок суммой до 100 (500) тысяч рублей. Получается, что закупки свыше этой суммы размещать в плане все-таки нужно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/>
                </a:tc>
              </a:tr>
              <a:tr h="43192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Извещение</a:t>
                      </a:r>
                      <a:endParaRPr lang="ru-RU" sz="13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Ничем!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(ч.9 ст.4 223-ФЗ отныне касается только конкурентных закупок)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Да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43192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Документация</a:t>
                      </a:r>
                      <a:endParaRPr lang="ru-RU" sz="13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Ничем! (ч.10 </a:t>
                      </a:r>
                      <a:r>
                        <a:rPr lang="ru-RU" sz="13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ст.4 </a:t>
                      </a: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223-ФЗ отныне касается только конкурентных закупок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Да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2F2F2"/>
                    </a:solidFill>
                  </a:tcPr>
                </a:tc>
              </a:tr>
              <a:tr h="1922211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0" dirty="0" smtClean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Информация </a:t>
                      </a:r>
                      <a:r>
                        <a:rPr lang="ru-RU" sz="1300" b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 договоре в ежемесячных отчетах</a:t>
                      </a:r>
                      <a:endParaRPr lang="ru-RU" sz="13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5CFD1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 smtClean="0"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Ч.19 </a:t>
                      </a:r>
                      <a:r>
                        <a:rPr lang="ru-RU" sz="13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ст.4 223-ФЗ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5CFD1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Несмотря на отсутствие прямого противоречия ч.19 ст.4 упомянутой измененной норме, в ней (ч.19) говорится о необходимости размещения информации обо всех договорах без исключения</a:t>
                      </a: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. К тому же отчет о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закупках у ЕП </a:t>
                      </a:r>
                      <a:r>
                        <a:rPr lang="ru-RU" sz="1300" baseline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является специальным.</a:t>
                      </a:r>
                      <a:r>
                        <a:rPr lang="ru-RU" sz="130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13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Следовательно, и по новым правилам размещать информацию о закупках у ЕП, даже если извещения и документация не размещались, нужно  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5CFD1"/>
                    </a:solidFill>
                  </a:tcPr>
                </a:tc>
              </a:tr>
              <a:tr h="1094456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Договор в реестре договоров</a:t>
                      </a:r>
                      <a:endParaRPr lang="ru-RU" sz="1300" b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5CFD1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ПП РФ от 31.10.2014 № 1132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>
                    <a:solidFill>
                      <a:srgbClr val="F5CFD1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По существу - аналогично </a:t>
                      </a:r>
                      <a:r>
                        <a:rPr lang="ru-RU" sz="13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плану закупки. Договоры, цена которых превышает 100 (500) тысяч рублей, следует размещать в </a:t>
                      </a:r>
                      <a:r>
                        <a:rPr lang="ru-RU" sz="130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реестре, за исключением всех</a:t>
                      </a:r>
                      <a:r>
                        <a:rPr lang="ru-RU" sz="1300" baseline="0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случаев (а не только закупок до 100 (500) тысяч) по ч.15 ст.4</a:t>
                      </a:r>
                      <a:endParaRPr lang="ru-RU" sz="13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39223" marR="39223" marT="0" marB="0"/>
                </a:tc>
              </a:tr>
            </a:tbl>
          </a:graphicData>
        </a:graphic>
      </p:graphicFrame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err="1">
                <a:cs typeface="Segoe UI" panose="020B0502040204020203" pitchFamily="34" charset="0"/>
              </a:rPr>
              <a:t>Информобеспечение</a:t>
            </a:r>
            <a:r>
              <a:rPr lang="ru-RU" altLang="ru-RU" dirty="0">
                <a:cs typeface="Segoe UI" panose="020B0502040204020203" pitchFamily="34" charset="0"/>
              </a:rPr>
              <a:t> закупок у </a:t>
            </a:r>
            <a:r>
              <a:rPr lang="ru-RU" altLang="ru-RU" dirty="0" smtClean="0">
                <a:cs typeface="Segoe UI" panose="020B0502040204020203" pitchFamily="34" charset="0"/>
              </a:rPr>
              <a:t>ЕП </a:t>
            </a:r>
            <a:br>
              <a:rPr lang="ru-RU" altLang="ru-RU" dirty="0" smtClean="0">
                <a:cs typeface="Segoe UI" panose="020B0502040204020203" pitchFamily="34" charset="0"/>
              </a:rPr>
            </a:br>
            <a:r>
              <a:rPr lang="ru-RU" altLang="ru-RU" dirty="0" smtClean="0">
                <a:cs typeface="Segoe UI" panose="020B0502040204020203" pitchFamily="34" charset="0"/>
              </a:rPr>
              <a:t>(второй вариант схемы)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55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" y="1717450"/>
            <a:ext cx="5286375" cy="246221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Состав 1 и 2 частей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Первые части должны содержать описание ТРУ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Вторые части должны содержать </a:t>
            </a:r>
            <a:r>
              <a:rPr lang="ru-RU" sz="16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«информацию </a:t>
            </a:r>
            <a:r>
              <a:rPr lang="ru-RU" sz="16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 соответствии единым квалификационным </a:t>
            </a:r>
            <a:r>
              <a:rPr lang="ru-RU" sz="16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требованиям» и </a:t>
            </a:r>
            <a:r>
              <a:rPr lang="ru-RU" sz="16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</a:t>
            </a:r>
            <a:r>
              <a:rPr lang="ru-RU" sz="16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кончательные предложения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dk1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Персонифицировать первую часть и помещать в нее информацию о соответствии единым квалификационным требованиям не допускается</a:t>
            </a:r>
            <a:endParaRPr lang="ru-RU" sz="1600" dirty="0">
              <a:solidFill>
                <a:srgbClr val="E4465A"/>
              </a:solidFill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04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" y="1717450"/>
            <a:ext cx="5286375" cy="246221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Состав 1 и 2 частей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Первые части должны содержать описание ТРУ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Вторые части должны содержать </a:t>
            </a:r>
            <a:r>
              <a:rPr lang="ru-RU" sz="16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«информацию </a:t>
            </a:r>
            <a:r>
              <a:rPr lang="ru-RU" sz="16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(а документы – нет?)</a:t>
            </a:r>
            <a:r>
              <a:rPr lang="ru-RU" sz="16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6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 соответствии единым квалификационным </a:t>
            </a:r>
            <a:r>
              <a:rPr lang="ru-RU" sz="16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требованиям </a:t>
            </a:r>
            <a:r>
              <a:rPr lang="ru-RU" sz="16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(тот же вопрос о природе требований)</a:t>
            </a:r>
            <a:r>
              <a:rPr lang="ru-RU" sz="16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 и </a:t>
            </a:r>
            <a:r>
              <a:rPr lang="ru-RU" sz="1600" dirty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</a:t>
            </a:r>
            <a:r>
              <a:rPr lang="ru-RU" sz="1600" dirty="0" smtClean="0">
                <a:solidFill>
                  <a:schemeClr val="dk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кончательные предложения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dk1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Персонифицировать первую часть и помещать в нее информацию </a:t>
            </a:r>
            <a:r>
              <a:rPr lang="ru-RU" sz="1600" dirty="0" smtClean="0">
                <a:solidFill>
                  <a:srgbClr val="E4465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(тот же вопрос по документам. Можно, получается?)</a:t>
            </a:r>
            <a:r>
              <a:rPr lang="ru-RU" sz="1600" dirty="0" smtClean="0">
                <a:solidFill>
                  <a:schemeClr val="dk1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о соответствии единым квалификационным требованиям </a:t>
            </a:r>
            <a:r>
              <a:rPr lang="ru-RU" sz="1600" dirty="0" smtClean="0">
                <a:solidFill>
                  <a:srgbClr val="E4465A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(то же самое)</a:t>
            </a:r>
            <a:r>
              <a:rPr lang="ru-RU" sz="1600" dirty="0" smtClean="0">
                <a:solidFill>
                  <a:schemeClr val="dk1"/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не допускается</a:t>
            </a:r>
            <a:endParaRPr lang="ru-RU" sz="1600" dirty="0">
              <a:solidFill>
                <a:srgbClr val="E4465A"/>
              </a:solidFill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1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" y="1717450"/>
            <a:ext cx="5286375" cy="246221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Направление частей от ЭП заказчику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Первые части заявок (или всю котировочную заявку, или в случае конкурса – первые части окончательных предложений) – не позднее дня, следующего за днем окончания СПЗ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Вторые части заявок – в сроки, установленные заказчиком в И+Д, но не ранее сроков:</a:t>
            </a:r>
          </a:p>
          <a:p>
            <a:pPr marL="1657350" lvl="3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Размещения протокола рассмотрения первых частей</a:t>
            </a:r>
          </a:p>
          <a:p>
            <a:pPr marL="1657350" lvl="3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Рассмотрения «</a:t>
            </a:r>
            <a:r>
              <a:rPr lang="ru-RU" sz="1600" dirty="0" err="1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доподанных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ЦП», если такой этап проводился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 сроках направления ЦП не сказано ни слова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62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" y="1717450"/>
            <a:ext cx="5286375" cy="246221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Инфообмен</a:t>
            </a: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ЭП и заказчика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 итогам рассмотрения первых частей (или котировочных заявок) заказчик направляет ОЭП соответствующий протокол, а ОЭП в течение 1 часа размещает его в ЕИС (ч.24)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ОЭП в течение 1 часа после размещения в ЕИС протокола сопоставления ЦП направляет заказчику результаты осуществленного ОЭП сопоставления, а также информацию обо всех поданных ЦП (ч.25)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течение 1 рабочего дня после направления ОЭП информации о ЦП и вторых частей заявок комиссия на основании результатов оценки присваивает порядковый номер в порядке уменьшения степени выгодности содержащихся в них условий исполнения договора (ч.26)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Заявке на участие в конкурсе, в которой содержатся лучшие условия исполнения договора, а в случае проведения аукциона и запроса котировок – наименьшее ценовое предложение, присваивается первый номер. Установлено правило «первой подачи» (ч.26)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Итоговый протокол составляется и размещается заказчиком (ч.27)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00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" y="1717450"/>
            <a:ext cx="5286375" cy="246221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Инфообмен</a:t>
            </a: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ЭП и заказчика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 итогам рассмотрения первых частей (или котировочных заявок) заказчик направляет ОЭП соответствующий протокол, а ОЭП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(да, именно оператор!)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в течение 1 часа размещает его в ЕИС (ч.24)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ОЭП в течение 1 часа после размещения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(кто и когда это размещает?)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в ЕИС протокола сопоставления ЦП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(откуда вообще тут взялись ЦП?)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направляет заказчику результаты осуществленного ОЭП сопоставления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(круто, площадка сама оценивает ЦП!)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а также информацию обо всех поданных ЦП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(да, снова противоречие ч.10 ст.3.3)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(ч.25)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(между частями имеется явный «логико-событийный» пробел)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течение 1 рабочего дня после направления ОЭП информации о ЦП и вторых частей заявок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(напоминание: сроки направления 2 частей диктует сам заказчик, поэтому важно точно рассчитать сроки!) 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комиссия на основании результатов оценки присваивает порядковый номер в порядке уменьшения степени выгодности содержащихся в них условий исполнения договора (ч.26)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Заявке на участие в конкурсе, в которой содержатся лучшие условия исполнения договора 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(минуточку, а запрос предложений забыли?)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ru-RU" sz="15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 в случае проведения аукциона и запроса котировок – наименьшее ценовое предложение, присваивается первый номер. Установлено правило «первой подачи» (ч.26)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Итоговый протокол составляется и размещается заказчиком (ч.27)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4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" y="1717450"/>
            <a:ext cx="5286375" cy="246221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Заключение договора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ГЛОБАЛЬНЫЕ ПОПРАВКИ 223-фз (505-фз)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Договор должен быть заключен на ЭП в электронной форме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Добавлена возможность составления протокола разногласий (без установления сроков направления протокола)</a:t>
            </a:r>
          </a:p>
          <a:p>
            <a:pPr marL="285750" indent="-285750" algn="just" defTabSz="447675">
              <a:spcBef>
                <a:spcPts val="1200"/>
              </a:spcBef>
              <a:buClr>
                <a:srgbClr val="E4465A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забываем сроки заключения по ч.15 ст.3.2 – 10-20 дней (20 рабочих по ПП 1352 с 1 июля работать не будут!)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2018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22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222311" y="961377"/>
            <a:ext cx="9745792" cy="923925"/>
          </a:xfrm>
        </p:spPr>
        <p:txBody>
          <a:bodyPr/>
          <a:lstStyle/>
          <a:p>
            <a:pPr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ru-RU" sz="1600" dirty="0" smtClean="0">
                <a:solidFill>
                  <a:schemeClr val="accent3"/>
                </a:solidFill>
              </a:rPr>
              <a:t> </a:t>
            </a:r>
            <a:endParaRPr lang="en-US" altLang="ru-RU" sz="1600" dirty="0">
              <a:solidFill>
                <a:schemeClr val="accent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6216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Анатолий Галимский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45161"/>
            <a:ext cx="252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2017</a:t>
            </a:r>
            <a:endParaRPr lang="ru-RU" sz="1200" dirty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74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465320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П.8 ч.4 ст.1 223-ФЗ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latin typeface="Segoe UI" panose="020B0502040204020203" pitchFamily="34" charset="0"/>
                <a:cs typeface="Segoe UI" panose="020B0502040204020203" pitchFamily="34" charset="0"/>
              </a:rPr>
              <a:t>Закупки электроэнергии	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223-ФЗ не регулирует отношения, связанные с </a:t>
            </a:r>
            <a:r>
              <a:rPr lang="ru-RU" sz="1600" dirty="0">
                <a:latin typeface="Segoe UI" panose="020B0502040204020203" pitchFamily="34" charset="0"/>
                <a:cs typeface="Segoe UI" panose="020B0502040204020203" pitchFamily="34" charset="0"/>
              </a:rPr>
              <a:t>заключением и исполнением </a:t>
            </a: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договоров, </a:t>
            </a:r>
            <a:r>
              <a:rPr lang="ru-RU" sz="1600" dirty="0">
                <a:latin typeface="Segoe UI" panose="020B0502040204020203" pitchFamily="34" charset="0"/>
                <a:cs typeface="Segoe UI" panose="020B0502040204020203" pitchFamily="34" charset="0"/>
              </a:rPr>
              <a:t>являющихся обязательными для участников рынка обращения электрической энергии и (или) мощности</a:t>
            </a:r>
            <a:endParaRPr lang="ru-RU" sz="16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55124"/>
            <a:ext cx="4465320" cy="308547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П.8 ч.4 ст.1 223-ФЗ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latin typeface="Segoe UI" panose="020B0502040204020203" pitchFamily="34" charset="0"/>
                <a:cs typeface="Segoe UI" panose="020B0502040204020203" pitchFamily="34" charset="0"/>
              </a:rPr>
              <a:t>Закупки электроэнергии	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3797" y="2351314"/>
            <a:ext cx="103427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7675">
              <a:spcBef>
                <a:spcPts val="1200"/>
              </a:spcBef>
              <a:buClr>
                <a:srgbClr val="E4465A"/>
              </a:buClr>
              <a:buSzPct val="120000"/>
            </a:pPr>
            <a:r>
              <a:rPr lang="ru-RU" sz="1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223-ФЗ не регулирует отношения, связанные с заключением и исполнением договоров, </a:t>
            </a:r>
            <a:r>
              <a:rPr lang="ru-RU" sz="1600" u="sng" dirty="0" smtClean="0">
                <a:latin typeface="Segoe UI" panose="020B0502040204020203" pitchFamily="34" charset="0"/>
                <a:cs typeface="Segoe UI" panose="020B0502040204020203" pitchFamily="34" charset="0"/>
              </a:rPr>
              <a:t>являющихся обязательными для участников </a:t>
            </a:r>
            <a:r>
              <a:rPr lang="ru-RU" sz="1600" u="sng" dirty="0" smtClean="0">
                <a:solidFill>
                  <a:srgbClr val="E4465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рынка обращения </a:t>
            </a:r>
            <a:r>
              <a:rPr lang="ru-RU" sz="1600" u="sng" dirty="0" smtClean="0">
                <a:latin typeface="Segoe UI" panose="020B0502040204020203" pitchFamily="34" charset="0"/>
                <a:cs typeface="Segoe UI" panose="020B0502040204020203" pitchFamily="34" charset="0"/>
              </a:rPr>
              <a:t>электрической энергии и (или) мощности</a:t>
            </a:r>
          </a:p>
        </p:txBody>
      </p:sp>
      <p:sp>
        <p:nvSpPr>
          <p:cNvPr id="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566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6580703"/>
              </p:ext>
            </p:extLst>
          </p:nvPr>
        </p:nvGraphicFramePr>
        <p:xfrm>
          <a:off x="856598" y="1639341"/>
          <a:ext cx="1046894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трелка углом 6"/>
          <p:cNvSpPr/>
          <p:nvPr/>
        </p:nvSpPr>
        <p:spPr>
          <a:xfrm rot="5400000" flipV="1">
            <a:off x="3154639" y="1807729"/>
            <a:ext cx="983064" cy="1205118"/>
          </a:xfrm>
          <a:prstGeom prst="bentArrow">
            <a:avLst>
              <a:gd name="adj1" fmla="val 8778"/>
              <a:gd name="adj2" fmla="val 11489"/>
              <a:gd name="adj3" fmla="val 25000"/>
              <a:gd name="adj4" fmla="val 75000"/>
            </a:avLst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5400000">
            <a:off x="7687649" y="1826393"/>
            <a:ext cx="997613" cy="1182336"/>
          </a:xfrm>
          <a:prstGeom prst="bentArrow">
            <a:avLst>
              <a:gd name="adj1" fmla="val 8778"/>
              <a:gd name="adj2" fmla="val 11489"/>
              <a:gd name="adj3" fmla="val 25000"/>
              <a:gd name="adj4" fmla="val 75000"/>
            </a:avLst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cs typeface="Segoe UI" panose="020B0502040204020203" pitchFamily="34" charset="0"/>
              </a:rPr>
              <a:t>Закупки электроэнергии</a:t>
            </a:r>
            <a:endParaRPr lang="ru-RU" altLang="ru-RU" dirty="0">
              <a:cs typeface="Segoe UI" panose="020B0502040204020203" pitchFamily="34" charset="0"/>
            </a:endParaRPr>
          </a:p>
        </p:txBody>
      </p:sp>
      <p:sp>
        <p:nvSpPr>
          <p:cNvPr id="8" name="Freeform 37"/>
          <p:cNvSpPr>
            <a:spLocks noEditPoints="1"/>
          </p:cNvSpPr>
          <p:nvPr/>
        </p:nvSpPr>
        <p:spPr bwMode="auto">
          <a:xfrm>
            <a:off x="829733" y="1595958"/>
            <a:ext cx="846667" cy="616496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676400" y="1376676"/>
            <a:ext cx="2459909" cy="4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1" rIns="91420" bIns="45711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lvl="0" indent="0" algn="ctr">
              <a:lnSpc>
                <a:spcPct val="150000"/>
              </a:lnSpc>
              <a:spcBef>
                <a:spcPts val="1000"/>
              </a:spcBef>
              <a:buClr>
                <a:srgbClr val="E4465A"/>
              </a:buClr>
            </a:pPr>
            <a:r>
              <a:rPr lang="ru-RU" sz="15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Да</a:t>
            </a:r>
            <a:endParaRPr lang="ru-RU" sz="1500" b="1" dirty="0" smtClean="0">
              <a:ln w="0"/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713248" y="1376675"/>
            <a:ext cx="2451832" cy="4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1" rIns="91420" bIns="45711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lvl="0" indent="0" algn="ctr">
              <a:lnSpc>
                <a:spcPct val="150000"/>
              </a:lnSpc>
              <a:spcBef>
                <a:spcPts val="1000"/>
              </a:spcBef>
              <a:buClr>
                <a:srgbClr val="E4465A"/>
              </a:buClr>
            </a:pPr>
            <a:r>
              <a:rPr lang="ru-RU" sz="15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Нет</a:t>
            </a:r>
            <a:endParaRPr lang="ru-RU" sz="1500" b="1" dirty="0" smtClean="0">
              <a:ln w="0"/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0362" y="6520816"/>
            <a:ext cx="7712075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Анатолий Галимский</a:t>
            </a:r>
            <a:endParaRPr lang="ru-RU" dirty="0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86849" y="6520815"/>
            <a:ext cx="2743200" cy="333462"/>
          </a:xfrm>
        </p:spPr>
        <p:txBody>
          <a:bodyPr/>
          <a:lstStyle>
            <a:lvl1pPr>
              <a:defRPr>
                <a:solidFill>
                  <a:srgbClr val="E4465A"/>
                </a:solidFill>
                <a:latin typeface="Segoe UI" panose="020B0502040204020203" pitchFamily="34" charset="0"/>
              </a:defRPr>
            </a:lvl1pPr>
          </a:lstStyle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436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heme/theme1.xml><?xml version="1.0" encoding="utf-8"?>
<a:theme xmlns:a="http://schemas.openxmlformats.org/drawingml/2006/main" name="4_1. Шаблон РТС">
  <a:themeElements>
    <a:clrScheme name="РТС-тендер">
      <a:dk1>
        <a:srgbClr val="444444"/>
      </a:dk1>
      <a:lt1>
        <a:sysClr val="window" lastClr="FFFFFF"/>
      </a:lt1>
      <a:dk2>
        <a:srgbClr val="444444"/>
      </a:dk2>
      <a:lt2>
        <a:srgbClr val="E7E6E6"/>
      </a:lt2>
      <a:accent1>
        <a:srgbClr val="E4465A"/>
      </a:accent1>
      <a:accent2>
        <a:srgbClr val="546670"/>
      </a:accent2>
      <a:accent3>
        <a:srgbClr val="0291A0"/>
      </a:accent3>
      <a:accent4>
        <a:srgbClr val="F1C900"/>
      </a:accent4>
      <a:accent5>
        <a:srgbClr val="0291A0"/>
      </a:accent5>
      <a:accent6>
        <a:srgbClr val="F1C900"/>
      </a:accent6>
      <a:hlink>
        <a:srgbClr val="0291A0"/>
      </a:hlink>
      <a:folHlink>
        <a:srgbClr val="AEABAB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1. Шаблон РТС">
  <a:themeElements>
    <a:clrScheme name="РТС-тендер">
      <a:dk1>
        <a:srgbClr val="444444"/>
      </a:dk1>
      <a:lt1>
        <a:sysClr val="window" lastClr="FFFFFF"/>
      </a:lt1>
      <a:dk2>
        <a:srgbClr val="444444"/>
      </a:dk2>
      <a:lt2>
        <a:srgbClr val="E7E6E6"/>
      </a:lt2>
      <a:accent1>
        <a:srgbClr val="E4465A"/>
      </a:accent1>
      <a:accent2>
        <a:srgbClr val="546670"/>
      </a:accent2>
      <a:accent3>
        <a:srgbClr val="0291A0"/>
      </a:accent3>
      <a:accent4>
        <a:srgbClr val="F1C900"/>
      </a:accent4>
      <a:accent5>
        <a:srgbClr val="0291A0"/>
      </a:accent5>
      <a:accent6>
        <a:srgbClr val="F1C900"/>
      </a:accent6>
      <a:hlink>
        <a:srgbClr val="0291A0"/>
      </a:hlink>
      <a:folHlink>
        <a:srgbClr val="AEABAB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25522</TotalTime>
  <Words>5942</Words>
  <Application>Microsoft Office PowerPoint</Application>
  <PresentationFormat>Широкоэкранный</PresentationFormat>
  <Paragraphs>810</Paragraphs>
  <Slides>66</Slides>
  <Notes>64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66</vt:i4>
      </vt:variant>
    </vt:vector>
  </HeadingPairs>
  <TitlesOfParts>
    <vt:vector size="81" baseType="lpstr">
      <vt:lpstr>Arial Unicode MS</vt:lpstr>
      <vt:lpstr>Microsoft YaHei</vt:lpstr>
      <vt:lpstr>Adobe Arabic</vt:lpstr>
      <vt:lpstr>Aria</vt:lpstr>
      <vt:lpstr>Arial</vt:lpstr>
      <vt:lpstr>Calibri</vt:lpstr>
      <vt:lpstr>Roboto</vt:lpstr>
      <vt:lpstr>Segoe UI</vt:lpstr>
      <vt:lpstr>Segoe UI Black</vt:lpstr>
      <vt:lpstr>Segoe UI Light</vt:lpstr>
      <vt:lpstr>Times New Roman</vt:lpstr>
      <vt:lpstr>Trebuchet MS</vt:lpstr>
      <vt:lpstr>Wingdings</vt:lpstr>
      <vt:lpstr>4_1. Шаблон РТС</vt:lpstr>
      <vt:lpstr>1_1. Шаблон РТС</vt:lpstr>
      <vt:lpstr>Обзор вступивших и будущих изменений в законодательной базе 223-ФЗ</vt:lpstr>
      <vt:lpstr>Презентация PowerPoint</vt:lpstr>
      <vt:lpstr>НЕ РАЗМЕЩАЕМ ИНФОРМАЦИЮ</vt:lpstr>
      <vt:lpstr>НЕ РАЗМЕЩАЕМ ИНФОРМАЦИЮ</vt:lpstr>
      <vt:lpstr>Информобеспечение закупок у ЕП</vt:lpstr>
      <vt:lpstr>Информобеспечение закупок у ЕП  (второй вариант схемы)</vt:lpstr>
      <vt:lpstr>Закупки электроэнергии </vt:lpstr>
      <vt:lpstr>Закупки электроэнергии </vt:lpstr>
      <vt:lpstr>Закупки электроэнергии</vt:lpstr>
      <vt:lpstr>Закупки электроэнергии</vt:lpstr>
      <vt:lpstr>Закупки электроэнергии </vt:lpstr>
      <vt:lpstr>Новая форма годового отчета</vt:lpstr>
      <vt:lpstr>Понятие гоз В пп 1352</vt:lpstr>
      <vt:lpstr>Годовой отчет</vt:lpstr>
      <vt:lpstr>Презентация PowerPoint</vt:lpstr>
      <vt:lpstr>ПП РФ 1352 в новой редакции</vt:lpstr>
      <vt:lpstr>Годовой отчет</vt:lpstr>
      <vt:lpstr>ПП РФ 1352 в новой редакции</vt:lpstr>
      <vt:lpstr>Презентация PowerPoint</vt:lpstr>
      <vt:lpstr>ГЛОБАЛЬНЫЕ ПОПРАВКИ 223-фз (505-фз)</vt:lpstr>
      <vt:lpstr>ГЛОБАЛЬНЫЕ ПОПРАВКИ 223-фз (505-фз)</vt:lpstr>
      <vt:lpstr>О закупках МСП в ТПОЗ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Требования к протоколам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Презентация PowerPoint</vt:lpstr>
      <vt:lpstr>Согласование закупок</vt:lpstr>
      <vt:lpstr>Перечень товаров по согласованию</vt:lpstr>
      <vt:lpstr>Презентация PowerPoint</vt:lpstr>
      <vt:lpstr>Идеализированная структура нпа,  регулирующих спецторги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ГЛОБАЛЬНЫЕ ПОПРАВКИ 223-фз (505-фз)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Пацевич Екатерина Александровна</dc:creator>
  <cp:lastModifiedBy>Юлия Михайловна Вакунова</cp:lastModifiedBy>
  <cp:revision>464</cp:revision>
  <cp:lastPrinted>2017-01-25T16:02:31Z</cp:lastPrinted>
  <dcterms:created xsi:type="dcterms:W3CDTF">2017-01-09T12:57:11Z</dcterms:created>
  <dcterms:modified xsi:type="dcterms:W3CDTF">2018-11-01T06:21:42Z</dcterms:modified>
</cp:coreProperties>
</file>