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4"/>
  </p:notesMasterIdLst>
  <p:sldIdLst>
    <p:sldId id="293" r:id="rId2"/>
    <p:sldId id="329" r:id="rId3"/>
    <p:sldId id="576" r:id="rId4"/>
    <p:sldId id="268" r:id="rId5"/>
    <p:sldId id="298" r:id="rId6"/>
    <p:sldId id="299" r:id="rId7"/>
    <p:sldId id="316" r:id="rId8"/>
    <p:sldId id="317" r:id="rId9"/>
    <p:sldId id="276" r:id="rId10"/>
    <p:sldId id="275" r:id="rId11"/>
    <p:sldId id="300" r:id="rId12"/>
    <p:sldId id="289" r:id="rId13"/>
    <p:sldId id="290" r:id="rId14"/>
    <p:sldId id="291" r:id="rId15"/>
    <p:sldId id="308" r:id="rId16"/>
    <p:sldId id="309" r:id="rId17"/>
    <p:sldId id="310" r:id="rId18"/>
    <p:sldId id="311" r:id="rId19"/>
    <p:sldId id="330" r:id="rId20"/>
    <p:sldId id="331" r:id="rId21"/>
    <p:sldId id="332" r:id="rId22"/>
    <p:sldId id="307" r:id="rId23"/>
    <p:sldId id="303" r:id="rId24"/>
    <p:sldId id="304" r:id="rId25"/>
    <p:sldId id="324" r:id="rId26"/>
    <p:sldId id="314" r:id="rId27"/>
    <p:sldId id="315" r:id="rId28"/>
    <p:sldId id="305" r:id="rId29"/>
    <p:sldId id="306" r:id="rId30"/>
    <p:sldId id="301" r:id="rId31"/>
    <p:sldId id="302" r:id="rId32"/>
    <p:sldId id="325" r:id="rId33"/>
    <p:sldId id="326" r:id="rId34"/>
    <p:sldId id="327" r:id="rId35"/>
    <p:sldId id="328" r:id="rId36"/>
    <p:sldId id="292" r:id="rId37"/>
    <p:sldId id="574" r:id="rId38"/>
    <p:sldId id="294" r:id="rId39"/>
    <p:sldId id="295" r:id="rId40"/>
    <p:sldId id="281" r:id="rId41"/>
    <p:sldId id="280" r:id="rId42"/>
    <p:sldId id="282" r:id="rId43"/>
    <p:sldId id="283" r:id="rId44"/>
    <p:sldId id="287" r:id="rId45"/>
    <p:sldId id="288" r:id="rId46"/>
    <p:sldId id="284" r:id="rId47"/>
    <p:sldId id="272" r:id="rId48"/>
    <p:sldId id="575" r:id="rId49"/>
    <p:sldId id="286" r:id="rId50"/>
    <p:sldId id="296" r:id="rId51"/>
    <p:sldId id="297" r:id="rId52"/>
    <p:sldId id="285" r:id="rId5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44"/>
    <p:restoredTop sz="96911"/>
  </p:normalViewPr>
  <p:slideViewPr>
    <p:cSldViewPr snapToGrid="0" snapToObjects="1">
      <p:cViewPr varScale="1">
        <p:scale>
          <a:sx n="94" d="100"/>
          <a:sy n="94" d="100"/>
        </p:scale>
        <p:origin x="232" y="14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393A35-8ACF-F247-806A-2E4A27573377}" type="datetimeFigureOut">
              <a:rPr lang="ru-RU" smtClean="0"/>
              <a:t>13.10.2020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108259-3F22-F04B-A039-3AF075CEA1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49107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68E603F-7309-4343-BAAA-3678A0972B5B}" type="slidenum">
              <a:rPr lang="ru-RU" altLang="ru-RU" smtClean="0"/>
              <a:pPr>
                <a:defRPr/>
              </a:pPr>
              <a:t>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169335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68E603F-7309-4343-BAAA-3678A0972B5B}" type="slidenum">
              <a:rPr lang="ru-RU" altLang="ru-RU" smtClean="0"/>
              <a:pPr>
                <a:defRPr/>
              </a:pPr>
              <a:t>18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109155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68E603F-7309-4343-BAAA-3678A0972B5B}" type="slidenum">
              <a:rPr lang="ru-RU" altLang="ru-RU" smtClean="0"/>
              <a:pPr>
                <a:defRPr/>
              </a:pPr>
              <a:t>25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968653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68E603F-7309-4343-BAAA-3678A0972B5B}" type="slidenum">
              <a:rPr lang="ru-RU" altLang="ru-RU" smtClean="0"/>
              <a:pPr>
                <a:defRPr/>
              </a:pPr>
              <a:t>27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56227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68E603F-7309-4343-BAAA-3678A0972B5B}" type="slidenum">
              <a:rPr lang="ru-RU" altLang="ru-RU" smtClean="0"/>
              <a:pPr>
                <a:defRPr/>
              </a:pPr>
              <a:t>28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806950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F691E3-DCAB-634F-90E3-A12CCC3349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02A4CC1-A3A6-7947-9011-C9B0AEABAF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3B0E29B-F226-7746-B0DA-FF7BA10116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11878-AB3E-4742-A7F3-28166C18F544}" type="datetimeFigureOut">
              <a:rPr lang="ru-RU" smtClean="0"/>
              <a:t>13.10.2020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D964459-09BF-DF4A-8C5B-5ADD6C59A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93B1FB8-FD72-634A-B296-1BF4C6AF95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A6442-E071-DA41-9493-5559132958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0535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D5C516-4AFD-7544-AED1-8D910B5773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CD3061D-6CA3-0E4D-B12E-79320DA326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1A42369-57B3-804C-8DB2-AE40ADBA0C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11878-AB3E-4742-A7F3-28166C18F544}" type="datetimeFigureOut">
              <a:rPr lang="ru-RU" smtClean="0"/>
              <a:t>13.10.2020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28FFFBF-7D4D-1A4E-A33A-AE38F70EB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DD33495-F719-7F4D-A77B-D7DDEDD7F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A6442-E071-DA41-9493-5559132958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38111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9E27409-7801-E24F-976B-6B0A784E34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79C5B41-9C58-7248-9BC6-C2CCB18B4C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705DABC-5761-A645-9473-09DD42BA51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11878-AB3E-4742-A7F3-28166C18F544}" type="datetimeFigureOut">
              <a:rPr lang="ru-RU" smtClean="0"/>
              <a:t>13.10.2020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09C2481-39E2-2044-AF67-36028684D6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D579F2A-84A9-7846-A255-10B8FC91A7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A6442-E071-DA41-9493-5559132958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7400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7E0401-42E5-BA4B-94B1-768C57537C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3889A29-B75C-2F48-8AC6-C9ED40BABB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D2DC250-1938-5B4C-A9D3-6A682B28EF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11878-AB3E-4742-A7F3-28166C18F544}" type="datetimeFigureOut">
              <a:rPr lang="ru-RU" smtClean="0"/>
              <a:t>13.10.2020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6484559-9682-A54E-B4FD-04A00B2B2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1D28C3E-CE72-764E-AFC0-F5DA5CA4B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A6442-E071-DA41-9493-5559132958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5802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2A2A62-AA6F-2440-B310-2124F8EFCE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6ADDDC5-C6A1-4546-BD07-54DD658FB7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79C39AE-5FA7-7A47-B6DF-EBBDAA0BA3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11878-AB3E-4742-A7F3-28166C18F544}" type="datetimeFigureOut">
              <a:rPr lang="ru-RU" smtClean="0"/>
              <a:t>13.10.2020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B7AEE99-D8F6-5144-82FD-772B0920B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7FB3D93-8A18-A04C-94A9-772678435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A6442-E071-DA41-9493-5559132958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7079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0F3735-8861-6B45-83CB-7C9D1D395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C08AD1C-6DE6-1E49-983A-E8F750A460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A750D0D-85D2-7F46-B04E-D63E7D7E0C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674C276-27C0-914F-85E6-AE9281FAD8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11878-AB3E-4742-A7F3-28166C18F544}" type="datetimeFigureOut">
              <a:rPr lang="ru-RU" smtClean="0"/>
              <a:t>13.10.2020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453AA89-F964-6F4A-8911-8D870AE06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BD6A26F-BEAC-0543-9932-133D44637D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A6442-E071-DA41-9493-5559132958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5774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2C5BC6-AD87-3C45-AE83-F1BB9316E0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BC865EC-0043-554A-8C0D-E4F475FDD5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7D7C21A-944D-8C4D-82BF-95B92E05AF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8518B1F-51D4-5448-A1BF-BD7476C141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E289A77-5BC3-F34D-AB98-19D299D93A0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4841D4D-6658-BF4A-903B-58046F2F6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11878-AB3E-4742-A7F3-28166C18F544}" type="datetimeFigureOut">
              <a:rPr lang="ru-RU" smtClean="0"/>
              <a:t>13.10.2020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5B4C2EE-1112-6D41-AAB8-48FFCAF590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53B7362-6809-664B-A5FF-3CCAC8ECE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A6442-E071-DA41-9493-5559132958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7310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D29063-3B71-4F48-AC81-988E0B6526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851B277-46F0-5F49-AFD4-9CFCE12B13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11878-AB3E-4742-A7F3-28166C18F544}" type="datetimeFigureOut">
              <a:rPr lang="ru-RU" smtClean="0"/>
              <a:t>13.10.2020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74E7AAE-BFA6-7F4D-BBE5-E154C5F4B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A26B40E-E6BF-E349-B3A3-388EE4C049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A6442-E071-DA41-9493-5559132958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71527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CC19951-E8F5-9141-AC06-CA6E7A75C3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11878-AB3E-4742-A7F3-28166C18F544}" type="datetimeFigureOut">
              <a:rPr lang="ru-RU" smtClean="0"/>
              <a:t>13.10.2020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E708CF0-C568-A047-9049-EDBCB5B95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B4599A7-5A13-534B-B7CF-BFDFCD12BC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A6442-E071-DA41-9493-5559132958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7470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976B62-2D9A-8243-8D73-C136C31D0A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6BB598F-2594-094F-B479-AA845EE52B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E796F9A-D6F2-5445-97A9-4C3C2EB63E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5916C8D-EDD4-C848-843E-2C27B9B163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11878-AB3E-4742-A7F3-28166C18F544}" type="datetimeFigureOut">
              <a:rPr lang="ru-RU" smtClean="0"/>
              <a:t>13.10.2020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7A38D46-2B79-D247-9614-DA6122A3ED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724A0DC-B796-BB41-9955-76188DBDF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A6442-E071-DA41-9493-5559132958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87212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C5BEB5-8211-4C43-9A54-DD49970341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67E4604-BA0C-3240-B2B4-ACFAD1E369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49AAABA-B594-FC4F-A69B-9171778AF0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C4A84E0-218A-2345-9D8F-4CE5D341C3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11878-AB3E-4742-A7F3-28166C18F544}" type="datetimeFigureOut">
              <a:rPr lang="ru-RU" smtClean="0"/>
              <a:t>13.10.2020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CEE75C3-4015-454C-A9E2-BBF0A63F3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051B0FC-628F-DE4E-BEBE-BC69F84FB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A6442-E071-DA41-9493-5559132958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576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0732DC-E95A-9344-886E-45A51FBAFA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50F2FF1-9CF6-7B43-9235-5514E82533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0734E5D-F1B8-0349-8B6D-C40F458A8F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711878-AB3E-4742-A7F3-28166C18F544}" type="datetimeFigureOut">
              <a:rPr lang="ru-RU" smtClean="0"/>
              <a:t>13.10.2020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AC62134-7736-6240-9D85-7C5BDD1486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3605CA4-35D7-304F-B83F-8C597DE55F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0A6442-E071-DA41-9493-5559132958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0177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eestr-zalogov.ru/state/index" TargetMode="External"/><Relationship Id="rId2" Type="http://schemas.openxmlformats.org/officeDocument/2006/relationships/hyperlink" Target="http://reestr-dover.ru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standartgost.ru/" TargetMode="External"/><Relationship Id="rId2" Type="http://schemas.openxmlformats.org/officeDocument/2006/relationships/hyperlink" Target="http://docs.cntd.ru/gost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gost.ru/portal/gost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1.fips.ru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s://verification.tpprf.ru/search/st1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st.ru/portal/gost/home/activity/compliance/requiredcompliance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roszdravnadzor.ru/medproducts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chs.gov.ru/deyatelnost/profilakticheskaya-rabota-i-nadzornaya-deyatelnost/onlayn-servisy-dlya-yuridicheskih-lic/reestry-licenzirovaniya-mchs-rossii/reestr-licenziy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http://reestr.nostroy.ru/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://egrz.ru/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https://fgiscs.minstroyrf.ru/" TargetMode="Externa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hyperlink" Target="https://rosreestr.ru/site/ur/" TargetMode="Externa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hyperlink" Target="http://&#1089;&#1077;&#1088;&#1074;&#1080;&#1089;&#1099;.&#1075;&#1091;&#1074;&#1084;.&#1084;&#1074;&#1076;.&#1088;&#1092;/" TargetMode="Externa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hyperlink" Target="http://fssprus.ru/iss/ip/" TargetMode="Externa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fedresurs.ru/news" TargetMode="External"/><Relationship Id="rId2" Type="http://schemas.openxmlformats.org/officeDocument/2006/relationships/hyperlink" Target="http://bankrot.fedresurs.ru/Default.aspx" TargetMode="Externa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ks.ru/accounting_report" TargetMode="Externa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hyperlink" Target="http://kad.arbitr.ru/" TargetMode="Externa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hyperlink" Target="https://bsr.sudrf.ru/bigs/portal.html" TargetMode="Externa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rmsp.nalog.ru/index.html" TargetMode="Externa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hyperlink" Target="https://pkk5.rosreestr.ru/#x=11554711.454933215&amp;y=10055441.59923289&amp;z=3" TargetMode="Externa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fas.gov.ru/pages/activity/tariffregulation/reestr-subektov-estestvennyix-monopolij.html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usprofile.ru/" TargetMode="External"/><Relationship Id="rId2" Type="http://schemas.openxmlformats.org/officeDocument/2006/relationships/hyperlink" Target="https://zachestnyibiznes.ru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4"/>
          <p:cNvSpPr>
            <a:spLocks noGrp="1"/>
          </p:cNvSpPr>
          <p:nvPr>
            <p:ph type="ctrTitle"/>
          </p:nvPr>
        </p:nvSpPr>
        <p:spPr>
          <a:xfrm>
            <a:off x="668740" y="1509385"/>
            <a:ext cx="10849970" cy="2598591"/>
          </a:xfrm>
        </p:spPr>
        <p:txBody>
          <a:bodyPr>
            <a:no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Обзор открытых источников информации</a:t>
            </a:r>
            <a:endParaRPr lang="ru-RU" altLang="ru-RU" sz="48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Подзаголовок 5"/>
          <p:cNvSpPr txBox="1">
            <a:spLocks/>
          </p:cNvSpPr>
          <p:nvPr/>
        </p:nvSpPr>
        <p:spPr bwMode="auto">
          <a:xfrm>
            <a:off x="535460" y="4962160"/>
            <a:ext cx="6916218" cy="1497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0" indent="0" algn="r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sz="2800" b="0">
                <a:solidFill>
                  <a:srgbClr val="003366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Arial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Arial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Arial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Arial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Arial" charset="0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Arial" charset="0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Arial" charset="0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Кикавец Виталий Викторович, </a:t>
            </a:r>
            <a:b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заместитель заведующего кафедрой финансового права ФГБОУВО «Российский государственный университет правосудия», </a:t>
            </a:r>
            <a:r>
              <a:rPr lang="ru-RU" alt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к.ю.н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., доцент</a:t>
            </a:r>
            <a:r>
              <a:rPr lang="ru-RU" sz="16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l"/>
            <a:r>
              <a:rPr lang="ru-RU" sz="2000" b="1" kern="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956798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137" y="314746"/>
            <a:ext cx="11491415" cy="6022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9418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56EA11C-01F3-9D49-90B6-BD990E5485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082" y="136478"/>
            <a:ext cx="11436822" cy="6605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988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2650" y="1131095"/>
            <a:ext cx="7886700" cy="1181182"/>
          </a:xfrm>
        </p:spPr>
        <p:txBody>
          <a:bodyPr>
            <a:normAutofit fontScale="90000"/>
          </a:bodyPr>
          <a:lstStyle/>
          <a:p>
            <a:pPr algn="ctr"/>
            <a:br>
              <a:rPr lang="ru-RU" b="1" dirty="0">
                <a:solidFill>
                  <a:srgbClr val="0033CC"/>
                </a:solidFill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ru-RU" b="1" dirty="0">
                <a:solidFill>
                  <a:srgbClr val="0033CC"/>
                </a:solidFill>
                <a:latin typeface="Times New Roman" charset="0"/>
                <a:ea typeface="Times New Roman" charset="0"/>
                <a:cs typeface="Times New Roman" charset="0"/>
              </a:rPr>
              <a:t>+ </a:t>
            </a:r>
            <a:br>
              <a:rPr lang="ru-RU" b="1" dirty="0">
                <a:solidFill>
                  <a:srgbClr val="0033CC"/>
                </a:solidFill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ru-RU" b="1" dirty="0">
                <a:solidFill>
                  <a:srgbClr val="0033CC"/>
                </a:solidFill>
                <a:latin typeface="Times New Roman" charset="0"/>
                <a:ea typeface="Times New Roman" charset="0"/>
                <a:cs typeface="Times New Roman" charset="0"/>
              </a:rPr>
              <a:t>реестр уведомлений о залоге движимого имущества</a:t>
            </a:r>
            <a:br>
              <a:rPr lang="ru-RU" b="1" dirty="0">
                <a:solidFill>
                  <a:srgbClr val="0033CC"/>
                </a:solidFill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ru-RU" b="1" dirty="0">
                <a:solidFill>
                  <a:srgbClr val="0033CC"/>
                </a:solidFill>
                <a:latin typeface="Times New Roman" charset="0"/>
                <a:ea typeface="Times New Roman" charset="0"/>
                <a:cs typeface="Times New Roman" charset="0"/>
              </a:rPr>
              <a:t>(федеральная нотариальная палата)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2040056" y="3405970"/>
            <a:ext cx="7886700" cy="2432021"/>
          </a:xfrm>
        </p:spPr>
        <p:txBody>
          <a:bodyPr>
            <a:normAutofit fontScale="97500" lnSpcReduction="10000"/>
          </a:bodyPr>
          <a:lstStyle/>
          <a:p>
            <a:pPr marL="0" indent="0" algn="ctr">
              <a:buNone/>
            </a:pPr>
            <a:r>
              <a:rPr lang="en-US" sz="4125" dirty="0">
                <a:latin typeface="Times New Roman" charset="0"/>
                <a:ea typeface="Times New Roman" charset="0"/>
                <a:cs typeface="Times New Roman" charset="0"/>
                <a:hlinkClick r:id="rId2"/>
              </a:rPr>
              <a:t>http://reestr-dover.ru</a:t>
            </a:r>
            <a:endParaRPr lang="ru-RU" sz="4125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 algn="ctr">
              <a:buNone/>
            </a:pPr>
            <a:r>
              <a:rPr lang="ru-RU" sz="4125" dirty="0">
                <a:latin typeface="Times New Roman" charset="0"/>
                <a:ea typeface="Times New Roman" charset="0"/>
                <a:cs typeface="Times New Roman" charset="0"/>
              </a:rPr>
              <a:t>+</a:t>
            </a:r>
          </a:p>
          <a:p>
            <a:pPr marL="0" indent="0" algn="ctr">
              <a:buNone/>
            </a:pPr>
            <a:r>
              <a:rPr lang="en-US" sz="4125" dirty="0">
                <a:latin typeface="Times New Roman" charset="0"/>
                <a:ea typeface="Times New Roman" charset="0"/>
                <a:cs typeface="Times New Roman" charset="0"/>
                <a:hlinkClick r:id="rId3"/>
              </a:rPr>
              <a:t>https://www.reestr-zalogov.ru/state/index</a:t>
            </a:r>
            <a:endParaRPr lang="ru-RU" sz="4125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ctr"/>
            <a:endParaRPr lang="ru-RU" sz="4125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ctr"/>
            <a:endParaRPr lang="ru-RU" sz="3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581D12E-F476-BB46-93D9-11986E60464B}"/>
              </a:ext>
            </a:extLst>
          </p:cNvPr>
          <p:cNvSpPr/>
          <p:nvPr/>
        </p:nvSpPr>
        <p:spPr>
          <a:xfrm>
            <a:off x="2631206" y="192485"/>
            <a:ext cx="67043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charset="0"/>
                <a:ea typeface="Times New Roman" charset="0"/>
                <a:cs typeface="Times New Roman" charset="0"/>
              </a:rPr>
              <a:t>Проверка доверенностей по реквизитам</a:t>
            </a:r>
            <a:endParaRPr lang="ru-RU" sz="2800" dirty="0"/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id="{F88E0F3C-B138-B342-BB41-B09DC87B9D9D}"/>
              </a:ext>
            </a:extLst>
          </p:cNvPr>
          <p:cNvSpPr txBox="1">
            <a:spLocks/>
          </p:cNvSpPr>
          <p:nvPr/>
        </p:nvSpPr>
        <p:spPr>
          <a:xfrm>
            <a:off x="1728789" y="6362700"/>
            <a:ext cx="1487487" cy="476250"/>
          </a:xfr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9pPr>
          </a:lstStyle>
          <a:p>
            <a:fld id="{7C66DDDA-D3D8-418F-B24F-757574E6BB84}" type="slidenum">
              <a:rPr lang="ru-RU" altLang="ru-RU" sz="2000"/>
              <a:pPr/>
              <a:t>12</a:t>
            </a:fld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29686388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660" y="313899"/>
            <a:ext cx="11696131" cy="6237026"/>
          </a:xfrm>
          <a:prstGeom prst="rect">
            <a:avLst/>
          </a:prstGeom>
        </p:spPr>
      </p:pic>
      <p:sp>
        <p:nvSpPr>
          <p:cNvPr id="3" name="Номер слайда 5">
            <a:extLst>
              <a:ext uri="{FF2B5EF4-FFF2-40B4-BE49-F238E27FC236}">
                <a16:creationId xmlns:a16="http://schemas.microsoft.com/office/drawing/2014/main" id="{AD65B323-88A7-0546-AFA8-693798FD310E}"/>
              </a:ext>
            </a:extLst>
          </p:cNvPr>
          <p:cNvSpPr txBox="1">
            <a:spLocks/>
          </p:cNvSpPr>
          <p:nvPr/>
        </p:nvSpPr>
        <p:spPr>
          <a:xfrm>
            <a:off x="1728789" y="6362700"/>
            <a:ext cx="1487487" cy="476250"/>
          </a:xfr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9pPr>
          </a:lstStyle>
          <a:p>
            <a:fld id="{7C66DDDA-D3D8-418F-B24F-757574E6BB84}" type="slidenum">
              <a:rPr lang="ru-RU" altLang="ru-RU" sz="2000"/>
              <a:pPr/>
              <a:t>13</a:t>
            </a:fld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37672822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909" y="436727"/>
            <a:ext cx="11286699" cy="6127845"/>
          </a:xfrm>
          <a:prstGeom prst="rect">
            <a:avLst/>
          </a:prstGeom>
        </p:spPr>
      </p:pic>
      <p:sp>
        <p:nvSpPr>
          <p:cNvPr id="4" name="Номер слайда 5">
            <a:extLst>
              <a:ext uri="{FF2B5EF4-FFF2-40B4-BE49-F238E27FC236}">
                <a16:creationId xmlns:a16="http://schemas.microsoft.com/office/drawing/2014/main" id="{58551824-BBEB-2242-888C-2BF5B4F0F776}"/>
              </a:ext>
            </a:extLst>
          </p:cNvPr>
          <p:cNvSpPr txBox="1">
            <a:spLocks/>
          </p:cNvSpPr>
          <p:nvPr/>
        </p:nvSpPr>
        <p:spPr>
          <a:xfrm>
            <a:off x="1728789" y="6362700"/>
            <a:ext cx="1487487" cy="476250"/>
          </a:xfr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9pPr>
          </a:lstStyle>
          <a:p>
            <a:fld id="{7C66DDDA-D3D8-418F-B24F-757574E6BB84}" type="slidenum">
              <a:rPr lang="ru-RU" altLang="ru-RU" sz="2000"/>
              <a:pPr/>
              <a:t>14</a:t>
            </a:fld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13783793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46636" y="0"/>
            <a:ext cx="7886700" cy="78179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latin typeface="Times New Roman" charset="0"/>
                <a:ea typeface="Times New Roman" charset="0"/>
                <a:cs typeface="Times New Roman" charset="0"/>
              </a:rPr>
              <a:t>Описание ОЗ по ГОСТам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1936844" y="1607877"/>
            <a:ext cx="8700448" cy="1821977"/>
          </a:xfrm>
        </p:spPr>
        <p:txBody>
          <a:bodyPr>
            <a:noAutofit/>
          </a:bodyPr>
          <a:lstStyle/>
          <a:p>
            <a:pPr algn="ctr"/>
            <a:endParaRPr lang="ru-RU" sz="4050" dirty="0">
              <a:latin typeface="Times New Roman" charset="0"/>
              <a:ea typeface="Times New Roman" charset="0"/>
              <a:cs typeface="Times New Roman" charset="0"/>
              <a:hlinkClick r:id=""/>
            </a:endParaRPr>
          </a:p>
          <a:p>
            <a:pPr algn="ctr"/>
            <a:endParaRPr lang="ru-RU" sz="4050" dirty="0">
              <a:latin typeface="Times New Roman" charset="0"/>
              <a:ea typeface="Times New Roman" charset="0"/>
              <a:cs typeface="Times New Roman" charset="0"/>
              <a:hlinkClick r:id=""/>
            </a:endParaRPr>
          </a:p>
          <a:p>
            <a:pPr marL="0" indent="0"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4050" dirty="0">
                <a:latin typeface="Times New Roman" charset="0"/>
                <a:ea typeface="Times New Roman" charset="0"/>
                <a:cs typeface="Times New Roman" charset="0"/>
                <a:hlinkClick r:id="rId2"/>
              </a:rPr>
              <a:t>http://docs.cntd.ru/gost</a:t>
            </a:r>
            <a:endParaRPr lang="ru-RU" sz="405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 algn="ctr">
              <a:buNone/>
            </a:pPr>
            <a:r>
              <a:rPr lang="en-US" sz="4050" dirty="0">
                <a:latin typeface="Times New Roman" charset="0"/>
                <a:ea typeface="Times New Roman" charset="0"/>
                <a:cs typeface="Times New Roman" charset="0"/>
                <a:hlinkClick r:id="rId3"/>
              </a:rPr>
              <a:t>https://standartgost.ru</a:t>
            </a:r>
            <a:endParaRPr lang="ru-RU" sz="405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4050" dirty="0">
                <a:latin typeface="Times New Roman" charset="0"/>
                <a:ea typeface="Times New Roman" charset="0"/>
                <a:cs typeface="Times New Roman" charset="0"/>
                <a:hlinkClick r:id="rId4"/>
              </a:rPr>
              <a:t>https://www.gost.ru/portal/gost</a:t>
            </a:r>
            <a:endParaRPr lang="ru-RU" sz="405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ctr"/>
            <a:endParaRPr lang="ru-RU" sz="405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ctr"/>
            <a:endParaRPr lang="ru-RU" sz="405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ctr"/>
            <a:endParaRPr lang="ru-RU" sz="405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id="{7AECA746-9549-3C4B-88E1-07116233E0A3}"/>
              </a:ext>
            </a:extLst>
          </p:cNvPr>
          <p:cNvSpPr txBox="1">
            <a:spLocks/>
          </p:cNvSpPr>
          <p:nvPr/>
        </p:nvSpPr>
        <p:spPr>
          <a:xfrm>
            <a:off x="1728789" y="6362700"/>
            <a:ext cx="1487487" cy="476250"/>
          </a:xfr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9pPr>
          </a:lstStyle>
          <a:p>
            <a:fld id="{7C66DDDA-D3D8-418F-B24F-757574E6BB84}" type="slidenum">
              <a:rPr lang="ru-RU" altLang="ru-RU" sz="2000"/>
              <a:pPr/>
              <a:t>15</a:t>
            </a:fld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2994267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660" y="258154"/>
            <a:ext cx="11641540" cy="6361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6035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05" y="300251"/>
            <a:ext cx="11715086" cy="6359856"/>
          </a:xfrm>
          <a:prstGeom prst="rect">
            <a:avLst/>
          </a:prstGeom>
        </p:spPr>
      </p:pic>
      <p:sp>
        <p:nvSpPr>
          <p:cNvPr id="3" name="Номер слайда 5">
            <a:extLst>
              <a:ext uri="{FF2B5EF4-FFF2-40B4-BE49-F238E27FC236}">
                <a16:creationId xmlns:a16="http://schemas.microsoft.com/office/drawing/2014/main" id="{07932FB8-828D-7D49-8439-D7E07F54EDB0}"/>
              </a:ext>
            </a:extLst>
          </p:cNvPr>
          <p:cNvSpPr txBox="1">
            <a:spLocks/>
          </p:cNvSpPr>
          <p:nvPr/>
        </p:nvSpPr>
        <p:spPr>
          <a:xfrm>
            <a:off x="1728789" y="6362700"/>
            <a:ext cx="1487487" cy="476250"/>
          </a:xfr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9pPr>
          </a:lstStyle>
          <a:p>
            <a:fld id="{7C66DDDA-D3D8-418F-B24F-757574E6BB84}" type="slidenum">
              <a:rPr lang="ru-RU" altLang="ru-RU" sz="2000"/>
              <a:pPr/>
              <a:t>17</a:t>
            </a:fld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41877678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5">
            <a:extLst>
              <a:ext uri="{FF2B5EF4-FFF2-40B4-BE49-F238E27FC236}">
                <a16:creationId xmlns:a16="http://schemas.microsoft.com/office/drawing/2014/main" id="{F8067FF4-4DB1-0A4C-899E-85D1541ABC36}"/>
              </a:ext>
            </a:extLst>
          </p:cNvPr>
          <p:cNvSpPr txBox="1">
            <a:spLocks/>
          </p:cNvSpPr>
          <p:nvPr/>
        </p:nvSpPr>
        <p:spPr>
          <a:xfrm>
            <a:off x="1728789" y="6362700"/>
            <a:ext cx="1487487" cy="476250"/>
          </a:xfr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9pPr>
          </a:lstStyle>
          <a:p>
            <a:fld id="{7C66DDDA-D3D8-418F-B24F-757574E6BB84}" type="slidenum">
              <a:rPr lang="ru-RU" altLang="ru-RU" sz="2000"/>
              <a:pPr/>
              <a:t>18</a:t>
            </a:fld>
            <a:endParaRPr lang="ru-RU" altLang="ru-RU" sz="20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E4B9483-C49F-1342-A276-589093ADFA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251" y="0"/>
            <a:ext cx="116142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4121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68717" y="10510"/>
            <a:ext cx="7548398" cy="960466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latin typeface="Times New Roman" charset="0"/>
                <a:ea typeface="Times New Roman" charset="0"/>
                <a:cs typeface="Times New Roman" charset="0"/>
              </a:rPr>
              <a:t>Проверка соответствия описания товарных знаков (ФГБУ «ФИПС»)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1677537" y="3109131"/>
            <a:ext cx="8700448" cy="1821977"/>
          </a:xfrm>
        </p:spPr>
        <p:txBody>
          <a:bodyPr>
            <a:noAutofit/>
          </a:bodyPr>
          <a:lstStyle/>
          <a:p>
            <a:pPr algn="ctr"/>
            <a:endParaRPr lang="ru-RU" sz="405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 algn="ctr">
              <a:buNone/>
            </a:pPr>
            <a:r>
              <a:rPr lang="en-US" sz="4400" dirty="0">
                <a:latin typeface="Times New Roman" charset="0"/>
                <a:ea typeface="Times New Roman" charset="0"/>
                <a:cs typeface="Times New Roman" charset="0"/>
                <a:hlinkClick r:id="rId2"/>
              </a:rPr>
              <a:t>https://www1.fips.ru</a:t>
            </a:r>
            <a:r>
              <a:rPr lang="ru-RU" sz="4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id="{D5334317-152C-AC44-9AD3-731FA574D723}"/>
              </a:ext>
            </a:extLst>
          </p:cNvPr>
          <p:cNvSpPr txBox="1">
            <a:spLocks/>
          </p:cNvSpPr>
          <p:nvPr/>
        </p:nvSpPr>
        <p:spPr>
          <a:xfrm>
            <a:off x="1728789" y="6362700"/>
            <a:ext cx="1487487" cy="476250"/>
          </a:xfr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9pPr>
          </a:lstStyle>
          <a:p>
            <a:fld id="{7C66DDDA-D3D8-418F-B24F-757574E6BB84}" type="slidenum">
              <a:rPr lang="ru-RU" altLang="ru-RU" sz="2000"/>
              <a:pPr/>
              <a:t>19</a:t>
            </a:fld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40712238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7F88CAC-A524-0244-A63E-CCF034A1CB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28" y="0"/>
            <a:ext cx="11450472" cy="6858000"/>
          </a:xfrm>
          <a:prstGeom prst="rect">
            <a:avLst/>
          </a:prstGeom>
        </p:spPr>
      </p:pic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id="{8F692B2A-7693-7443-8135-504B668223CC}"/>
              </a:ext>
            </a:extLst>
          </p:cNvPr>
          <p:cNvSpPr txBox="1">
            <a:spLocks/>
          </p:cNvSpPr>
          <p:nvPr/>
        </p:nvSpPr>
        <p:spPr>
          <a:xfrm>
            <a:off x="1728789" y="6362700"/>
            <a:ext cx="1487487" cy="476250"/>
          </a:xfr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9pPr>
          </a:lstStyle>
          <a:p>
            <a:fld id="{7C66DDDA-D3D8-418F-B24F-757574E6BB84}" type="slidenum">
              <a:rPr lang="ru-RU" altLang="ru-RU" sz="2000"/>
              <a:pPr/>
              <a:t>2</a:t>
            </a:fld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12226791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5">
            <a:extLst>
              <a:ext uri="{FF2B5EF4-FFF2-40B4-BE49-F238E27FC236}">
                <a16:creationId xmlns:a16="http://schemas.microsoft.com/office/drawing/2014/main" id="{E17A719E-0EBA-5B43-8574-A2DEF0D98EDC}"/>
              </a:ext>
            </a:extLst>
          </p:cNvPr>
          <p:cNvSpPr txBox="1">
            <a:spLocks/>
          </p:cNvSpPr>
          <p:nvPr/>
        </p:nvSpPr>
        <p:spPr>
          <a:xfrm>
            <a:off x="1728789" y="6362700"/>
            <a:ext cx="1487487" cy="476250"/>
          </a:xfr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9pPr>
          </a:lstStyle>
          <a:p>
            <a:fld id="{7C66DDDA-D3D8-418F-B24F-757574E6BB84}" type="slidenum">
              <a:rPr lang="ru-RU" altLang="ru-RU" sz="2000"/>
              <a:pPr/>
              <a:t>20</a:t>
            </a:fld>
            <a:endParaRPr lang="ru-RU" altLang="ru-RU" sz="20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5A2FC15-31DE-7946-B1DA-70C4BBCE6D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602" y="0"/>
            <a:ext cx="116961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1395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5">
            <a:extLst>
              <a:ext uri="{FF2B5EF4-FFF2-40B4-BE49-F238E27FC236}">
                <a16:creationId xmlns:a16="http://schemas.microsoft.com/office/drawing/2014/main" id="{D32FE721-B686-874B-84AF-759F6CC0EC7D}"/>
              </a:ext>
            </a:extLst>
          </p:cNvPr>
          <p:cNvSpPr txBox="1">
            <a:spLocks/>
          </p:cNvSpPr>
          <p:nvPr/>
        </p:nvSpPr>
        <p:spPr>
          <a:xfrm>
            <a:off x="1728789" y="6362700"/>
            <a:ext cx="1487487" cy="476250"/>
          </a:xfr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9pPr>
          </a:lstStyle>
          <a:p>
            <a:fld id="{7C66DDDA-D3D8-418F-B24F-757574E6BB84}" type="slidenum">
              <a:rPr lang="ru-RU" altLang="ru-RU" sz="2000"/>
              <a:pPr/>
              <a:t>21</a:t>
            </a:fld>
            <a:endParaRPr lang="ru-RU" altLang="ru-RU" sz="20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1ADD3B8-CCBE-054F-A43A-7170368B0A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125" y="0"/>
            <a:ext cx="117916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6121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67602" y="2779061"/>
            <a:ext cx="7886700" cy="994172"/>
          </a:xfrm>
        </p:spPr>
        <p:txBody>
          <a:bodyPr/>
          <a:lstStyle/>
          <a:p>
            <a:pPr algn="ctr"/>
            <a:r>
              <a:rPr lang="ru-RU" sz="3200" b="1" dirty="0">
                <a:solidFill>
                  <a:srgbClr val="0033CC"/>
                </a:solidFill>
                <a:latin typeface="Times New Roman" charset="0"/>
                <a:ea typeface="Times New Roman" charset="0"/>
                <a:cs typeface="Times New Roman" charset="0"/>
              </a:rPr>
              <a:t>По предмету закупки</a:t>
            </a:r>
          </a:p>
        </p:txBody>
      </p:sp>
      <p:sp>
        <p:nvSpPr>
          <p:cNvPr id="3" name="Номер слайда 5">
            <a:extLst>
              <a:ext uri="{FF2B5EF4-FFF2-40B4-BE49-F238E27FC236}">
                <a16:creationId xmlns:a16="http://schemas.microsoft.com/office/drawing/2014/main" id="{BA23A2B5-4E52-3D43-A2AC-0980A2963EE3}"/>
              </a:ext>
            </a:extLst>
          </p:cNvPr>
          <p:cNvSpPr txBox="1">
            <a:spLocks/>
          </p:cNvSpPr>
          <p:nvPr/>
        </p:nvSpPr>
        <p:spPr>
          <a:xfrm>
            <a:off x="1728789" y="6362700"/>
            <a:ext cx="1487487" cy="476250"/>
          </a:xfr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9pPr>
          </a:lstStyle>
          <a:p>
            <a:fld id="{7C66DDDA-D3D8-418F-B24F-757574E6BB84}" type="slidenum">
              <a:rPr lang="ru-RU" altLang="ru-RU" sz="2000"/>
              <a:pPr/>
              <a:t>22</a:t>
            </a:fld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4307021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57147" y="17884"/>
            <a:ext cx="7886700" cy="100250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latin typeface="Times New Roman" charset="0"/>
                <a:ea typeface="Times New Roman" charset="0"/>
                <a:cs typeface="Times New Roman" charset="0"/>
              </a:rPr>
              <a:t>Реестр сертификатов СТ-1</a:t>
            </a:r>
            <a:br>
              <a:rPr lang="ru-RU" sz="3600" b="1" dirty="0"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ru-RU" sz="3600" b="1" dirty="0">
                <a:latin typeface="Times New Roman" charset="0"/>
                <a:ea typeface="Times New Roman" charset="0"/>
                <a:cs typeface="Times New Roman" charset="0"/>
              </a:rPr>
              <a:t>(ТПП РФ) 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1677537" y="4102007"/>
            <a:ext cx="8700448" cy="82910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4050" dirty="0">
                <a:latin typeface="Times New Roman" charset="0"/>
                <a:ea typeface="Times New Roman" charset="0"/>
                <a:cs typeface="Times New Roman" charset="0"/>
                <a:hlinkClick r:id="rId2"/>
              </a:rPr>
              <a:t>https://verification.tpprf.ru/search/st1</a:t>
            </a:r>
            <a:endParaRPr lang="ru-RU" sz="405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ctr"/>
            <a:endParaRPr lang="ru-RU" sz="405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CC88560-23CA-3B4B-B621-547CB8F7A692}"/>
              </a:ext>
            </a:extLst>
          </p:cNvPr>
          <p:cNvSpPr txBox="1">
            <a:spLocks/>
          </p:cNvSpPr>
          <p:nvPr/>
        </p:nvSpPr>
        <p:spPr>
          <a:xfrm>
            <a:off x="1728789" y="6362700"/>
            <a:ext cx="1487487" cy="476250"/>
          </a:xfr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9pPr>
          </a:lstStyle>
          <a:p>
            <a:fld id="{7C66DDDA-D3D8-418F-B24F-757574E6BB84}" type="slidenum">
              <a:rPr lang="ru-RU" altLang="ru-RU" sz="2000"/>
              <a:pPr/>
              <a:t>23</a:t>
            </a:fld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30081641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86" y="286603"/>
            <a:ext cx="11644110" cy="6359857"/>
          </a:xfrm>
          <a:prstGeom prst="rect">
            <a:avLst/>
          </a:prstGeom>
        </p:spPr>
      </p:pic>
      <p:sp>
        <p:nvSpPr>
          <p:cNvPr id="3" name="Номер слайда 5">
            <a:extLst>
              <a:ext uri="{FF2B5EF4-FFF2-40B4-BE49-F238E27FC236}">
                <a16:creationId xmlns:a16="http://schemas.microsoft.com/office/drawing/2014/main" id="{27203988-6ADF-6940-BA90-85593D292F60}"/>
              </a:ext>
            </a:extLst>
          </p:cNvPr>
          <p:cNvSpPr txBox="1">
            <a:spLocks/>
          </p:cNvSpPr>
          <p:nvPr/>
        </p:nvSpPr>
        <p:spPr>
          <a:xfrm>
            <a:off x="1728789" y="6362700"/>
            <a:ext cx="1487487" cy="476250"/>
          </a:xfr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9pPr>
          </a:lstStyle>
          <a:p>
            <a:fld id="{7C66DDDA-D3D8-418F-B24F-757574E6BB84}" type="slidenum">
              <a:rPr lang="ru-RU" altLang="ru-RU" sz="2000"/>
              <a:pPr/>
              <a:t>24</a:t>
            </a:fld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17943003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94540" y="111016"/>
            <a:ext cx="6758151" cy="798392"/>
          </a:xfrm>
        </p:spPr>
        <p:txBody>
          <a:bodyPr>
            <a:noAutofit/>
          </a:bodyPr>
          <a:lstStyle/>
          <a:p>
            <a:pPr algn="ctr"/>
            <a:r>
              <a:rPr lang="ru-RU" sz="1600" b="1" dirty="0">
                <a:latin typeface="Times New Roman" charset="0"/>
                <a:ea typeface="Times New Roman" charset="0"/>
                <a:cs typeface="Times New Roman" charset="0"/>
              </a:rPr>
              <a:t>на сайте РОССТАНДАРТ, раздел «Деятельность», вкладка «Подтверждение соответствия» - информация о продукции, подлежащей обязательному подтверждению соответствия с ПП 982 и ОКПД2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50468" y="6099945"/>
            <a:ext cx="8534400" cy="436835"/>
          </a:xfrm>
        </p:spPr>
        <p:txBody>
          <a:bodyPr>
            <a:normAutofit fontScale="70000" lnSpcReduction="20000"/>
          </a:bodyPr>
          <a:lstStyle/>
          <a:p>
            <a:r>
              <a:rPr lang="en-US" dirty="0">
                <a:latin typeface="Times New Roman" charset="0"/>
                <a:ea typeface="Times New Roman" charset="0"/>
                <a:cs typeface="Times New Roman" charset="0"/>
                <a:hlinkClick r:id="rId3"/>
              </a:rPr>
              <a:t>https://www.gost.ru/portal/gost/home/activity/compliance/requiredcompliance</a:t>
            </a:r>
            <a:endParaRPr lang="ru-RU" dirty="0">
              <a:latin typeface="Times New Roman" charset="0"/>
              <a:ea typeface="Times New Roman" charset="0"/>
              <a:cs typeface="Times New Roman" charset="0"/>
            </a:endParaRPr>
          </a:p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725E24A-6DE5-0641-AAEA-F8A6994EE0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0428" y="1061546"/>
            <a:ext cx="9144000" cy="4964826"/>
          </a:xfrm>
          <a:prstGeom prst="rect">
            <a:avLst/>
          </a:prstGeom>
        </p:spPr>
      </p:pic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16B36D57-E580-F74B-B6E5-B5A7D9B4C982}"/>
              </a:ext>
            </a:extLst>
          </p:cNvPr>
          <p:cNvSpPr txBox="1">
            <a:spLocks/>
          </p:cNvSpPr>
          <p:nvPr/>
        </p:nvSpPr>
        <p:spPr>
          <a:xfrm>
            <a:off x="1728789" y="6362700"/>
            <a:ext cx="1487487" cy="476250"/>
          </a:xfr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9pPr>
          </a:lstStyle>
          <a:p>
            <a:fld id="{7C66DDDA-D3D8-418F-B24F-757574E6BB84}" type="slidenum">
              <a:rPr lang="ru-RU" altLang="ru-RU" sz="2000"/>
              <a:pPr/>
              <a:t>25</a:t>
            </a:fld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13182521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55631" y="84084"/>
            <a:ext cx="6644509" cy="93301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>
                <a:latin typeface="Times New Roman" charset="0"/>
                <a:ea typeface="Times New Roman" charset="0"/>
                <a:cs typeface="Times New Roman" charset="0"/>
              </a:rPr>
              <a:t>Регистрационные удостоверения на медицинские изделия +</a:t>
            </a:r>
            <a:br>
              <a:rPr lang="ru-RU" sz="2000" b="1" dirty="0"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ru-RU" sz="2000" b="1" dirty="0">
                <a:latin typeface="Times New Roman" charset="0"/>
                <a:ea typeface="Times New Roman" charset="0"/>
                <a:cs typeface="Times New Roman" charset="0"/>
              </a:rPr>
              <a:t>проверка лицензий в медицине</a:t>
            </a:r>
            <a:br>
              <a:rPr lang="ru-RU" sz="2000" b="1" dirty="0"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ru-RU" sz="2000" b="1" dirty="0">
                <a:latin typeface="Times New Roman" charset="0"/>
                <a:ea typeface="Times New Roman" charset="0"/>
                <a:cs typeface="Times New Roman" charset="0"/>
              </a:rPr>
              <a:t>(</a:t>
            </a:r>
            <a:r>
              <a:rPr lang="ru-RU" sz="2000" b="1" dirty="0" err="1">
                <a:latin typeface="Times New Roman" charset="0"/>
                <a:ea typeface="Times New Roman" charset="0"/>
                <a:cs typeface="Times New Roman" charset="0"/>
              </a:rPr>
              <a:t>росздравнадзор</a:t>
            </a:r>
            <a:r>
              <a:rPr lang="ru-RU" sz="2000" b="1" dirty="0">
                <a:latin typeface="Times New Roman" charset="0"/>
                <a:ea typeface="Times New Roman" charset="0"/>
                <a:cs typeface="Times New Roman" charset="0"/>
              </a:rPr>
              <a:t>) 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1524000" y="4102007"/>
            <a:ext cx="9144000" cy="82910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750" dirty="0">
                <a:latin typeface="Times New Roman" charset="0"/>
                <a:ea typeface="Times New Roman" charset="0"/>
                <a:cs typeface="Times New Roman" charset="0"/>
                <a:hlinkClick r:id="rId2"/>
              </a:rPr>
              <a:t>http://www.roszdravnadzor.ru/medproducts</a:t>
            </a:r>
            <a:endParaRPr lang="ru-RU" sz="375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ctr"/>
            <a:endParaRPr lang="ru-RU" sz="405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id="{29A90D00-3D11-1649-9010-3FA40AC56214}"/>
              </a:ext>
            </a:extLst>
          </p:cNvPr>
          <p:cNvSpPr txBox="1">
            <a:spLocks/>
          </p:cNvSpPr>
          <p:nvPr/>
        </p:nvSpPr>
        <p:spPr>
          <a:xfrm>
            <a:off x="1728789" y="6362700"/>
            <a:ext cx="1487487" cy="476250"/>
          </a:xfr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9pPr>
          </a:lstStyle>
          <a:p>
            <a:fld id="{7C66DDDA-D3D8-418F-B24F-757574E6BB84}" type="slidenum">
              <a:rPr lang="ru-RU" altLang="ru-RU" sz="2000"/>
              <a:pPr/>
              <a:t>26</a:t>
            </a:fld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19426953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166" y="259103"/>
            <a:ext cx="11700681" cy="2511393"/>
          </a:xfrm>
          <a:prstGeom prst="rect">
            <a:avLst/>
          </a:prstGeom>
        </p:spPr>
      </p:pic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45" y="3166075"/>
            <a:ext cx="11573301" cy="3160910"/>
          </a:xfrm>
          <a:prstGeom prst="rect">
            <a:avLst/>
          </a:prstGeom>
        </p:spPr>
      </p:pic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id="{41761160-8177-2746-AE62-D258CCFB5EBC}"/>
              </a:ext>
            </a:extLst>
          </p:cNvPr>
          <p:cNvSpPr txBox="1">
            <a:spLocks/>
          </p:cNvSpPr>
          <p:nvPr/>
        </p:nvSpPr>
        <p:spPr>
          <a:xfrm>
            <a:off x="1728789" y="6362700"/>
            <a:ext cx="1487487" cy="476250"/>
          </a:xfr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9pPr>
          </a:lstStyle>
          <a:p>
            <a:fld id="{7C66DDDA-D3D8-418F-B24F-757574E6BB84}" type="slidenum">
              <a:rPr lang="ru-RU" altLang="ru-RU" sz="2000"/>
              <a:pPr/>
              <a:t>27</a:t>
            </a:fld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6463045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10456" y="-84082"/>
            <a:ext cx="6867530" cy="966951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latin typeface="Times New Roman" charset="0"/>
                <a:ea typeface="Times New Roman" charset="0"/>
                <a:cs typeface="Times New Roman" charset="0"/>
              </a:rPr>
              <a:t>Реестр лицензий </a:t>
            </a:r>
            <a:r>
              <a:rPr lang="mr-IN" sz="2400" b="1" dirty="0">
                <a:latin typeface="Times New Roman" charset="0"/>
                <a:ea typeface="Times New Roman" charset="0"/>
                <a:cs typeface="Times New Roman" charset="0"/>
              </a:rPr>
              <a:t>–</a:t>
            </a:r>
            <a:r>
              <a:rPr lang="ru-RU" sz="2400" b="1" dirty="0">
                <a:latin typeface="Times New Roman" charset="0"/>
                <a:ea typeface="Times New Roman" charset="0"/>
                <a:cs typeface="Times New Roman" charset="0"/>
              </a:rPr>
              <a:t> тушение пожаров, монтаж, обслуживание ОПС  (МЧС России) 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1677537" y="3153104"/>
            <a:ext cx="8700448" cy="177800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4050" dirty="0">
                <a:latin typeface="Times New Roman" charset="0"/>
                <a:ea typeface="Times New Roman" charset="0"/>
                <a:cs typeface="Times New Roman" charset="0"/>
                <a:hlinkClick r:id="rId3"/>
              </a:rPr>
              <a:t>https://www.mchs.gov.ru/deyatelnost/profilakticheskaya-rabota-i-nadzornaya-deyatelnost/onlayn-servisy-dlya-yuridicheskih-lic/reestry-licenzirovaniya-mchs-rossii/reestr-licenziy</a:t>
            </a:r>
            <a:r>
              <a:rPr lang="ru-RU" sz="405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id="{9E64A6EE-DEAA-2C4F-9126-794E9F2EFE8B}"/>
              </a:ext>
            </a:extLst>
          </p:cNvPr>
          <p:cNvSpPr txBox="1">
            <a:spLocks/>
          </p:cNvSpPr>
          <p:nvPr/>
        </p:nvSpPr>
        <p:spPr>
          <a:xfrm>
            <a:off x="1728789" y="6362700"/>
            <a:ext cx="1487487" cy="476250"/>
          </a:xfr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9pPr>
          </a:lstStyle>
          <a:p>
            <a:fld id="{7C66DDDA-D3D8-418F-B24F-757574E6BB84}" type="slidenum">
              <a:rPr lang="ru-RU" altLang="ru-RU" sz="2000"/>
              <a:pPr/>
              <a:t>28</a:t>
            </a:fld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21790707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F26F701-E4C6-604E-BEEF-40042B5354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113" y="354842"/>
            <a:ext cx="11643677" cy="6291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6400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16781CE-6C0D-AE4F-B28C-258505F5C9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546" y="0"/>
            <a:ext cx="116688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9801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0232" y="641445"/>
            <a:ext cx="7886700" cy="96046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latin typeface="Times New Roman" charset="0"/>
                <a:ea typeface="Times New Roman" charset="0"/>
                <a:cs typeface="Times New Roman" charset="0"/>
              </a:rPr>
              <a:t>Реестр СРО, реестр членов СРО</a:t>
            </a:r>
            <a:br>
              <a:rPr lang="ru-RU" sz="3600" b="1" dirty="0"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ru-RU" sz="3600" b="1" dirty="0">
                <a:latin typeface="Times New Roman" charset="0"/>
                <a:ea typeface="Times New Roman" charset="0"/>
                <a:cs typeface="Times New Roman" charset="0"/>
              </a:rPr>
              <a:t>(НОСТРОЙ) 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2285716" y="4102007"/>
            <a:ext cx="7886700" cy="82910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4050" dirty="0">
                <a:latin typeface="Times New Roman" charset="0"/>
                <a:ea typeface="Times New Roman" charset="0"/>
                <a:cs typeface="Times New Roman" charset="0"/>
                <a:hlinkClick r:id="rId2"/>
              </a:rPr>
              <a:t>http://reestr.nostroy.ru</a:t>
            </a:r>
            <a:endParaRPr lang="ru-RU" sz="405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ctr"/>
            <a:endParaRPr lang="ru-RU" sz="405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id="{98CCB0D0-1236-AC42-BC48-68D8E291E4C0}"/>
              </a:ext>
            </a:extLst>
          </p:cNvPr>
          <p:cNvSpPr txBox="1">
            <a:spLocks/>
          </p:cNvSpPr>
          <p:nvPr/>
        </p:nvSpPr>
        <p:spPr>
          <a:xfrm>
            <a:off x="1728789" y="6362700"/>
            <a:ext cx="1487487" cy="476250"/>
          </a:xfr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9pPr>
          </a:lstStyle>
          <a:p>
            <a:fld id="{7C66DDDA-D3D8-418F-B24F-757574E6BB84}" type="slidenum">
              <a:rPr lang="ru-RU" altLang="ru-RU" sz="2000"/>
              <a:pPr/>
              <a:t>30</a:t>
            </a:fld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415393959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871" y="340987"/>
            <a:ext cx="11796216" cy="2702463"/>
          </a:xfrm>
          <a:prstGeom prst="rect">
            <a:avLst/>
          </a:prstGeom>
        </p:spPr>
      </p:pic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235" y="3890749"/>
            <a:ext cx="11577851" cy="2471951"/>
          </a:xfrm>
          <a:prstGeom prst="rect">
            <a:avLst/>
          </a:prstGeom>
        </p:spPr>
      </p:pic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id="{5333ABCE-4AE3-1F46-8ED4-588FD8B881D0}"/>
              </a:ext>
            </a:extLst>
          </p:cNvPr>
          <p:cNvSpPr txBox="1">
            <a:spLocks/>
          </p:cNvSpPr>
          <p:nvPr/>
        </p:nvSpPr>
        <p:spPr>
          <a:xfrm>
            <a:off x="1728789" y="6362700"/>
            <a:ext cx="1487487" cy="476250"/>
          </a:xfr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9pPr>
          </a:lstStyle>
          <a:p>
            <a:fld id="{7C66DDDA-D3D8-418F-B24F-757574E6BB84}" type="slidenum">
              <a:rPr lang="ru-RU" altLang="ru-RU" sz="2000"/>
              <a:pPr/>
              <a:t>31</a:t>
            </a:fld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324333079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06722" y="-1"/>
            <a:ext cx="7830053" cy="2347415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latin typeface="Times New Roman" charset="0"/>
                <a:ea typeface="Times New Roman" charset="0"/>
                <a:cs typeface="Times New Roman" charset="0"/>
              </a:rPr>
              <a:t>Единый государственный реестр заключений </a:t>
            </a:r>
            <a:br>
              <a:rPr lang="ru-RU" sz="2800" b="1" dirty="0"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ru-RU" sz="2800" b="1" dirty="0">
                <a:latin typeface="Times New Roman" charset="0"/>
                <a:ea typeface="Times New Roman" charset="0"/>
                <a:cs typeface="Times New Roman" charset="0"/>
              </a:rPr>
              <a:t>(экспертизы проектной документации объектов капитального строительства)</a:t>
            </a:r>
            <a:br>
              <a:rPr lang="ru-RU" sz="2800" b="1" dirty="0"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ru-RU" sz="2000" b="1" i="1" u="sng" dirty="0">
                <a:latin typeface="Times New Roman" charset="0"/>
                <a:ea typeface="Times New Roman" charset="0"/>
                <a:cs typeface="Times New Roman" charset="0"/>
              </a:rPr>
              <a:t>ПП РФ от 24.07.2017 г. № 878 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2285716" y="4102007"/>
            <a:ext cx="7886700" cy="82910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4050" dirty="0">
                <a:latin typeface="Times New Roman" charset="0"/>
                <a:ea typeface="Times New Roman" charset="0"/>
                <a:cs typeface="Times New Roman" charset="0"/>
                <a:hlinkClick r:id="rId2"/>
              </a:rPr>
              <a:t>http://egrz.ru</a:t>
            </a:r>
            <a:endParaRPr lang="ru-RU" sz="405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ctr"/>
            <a:endParaRPr lang="ru-RU" sz="405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id="{9C5396E0-D3D9-DC48-BDE4-4B1CFEFBC403}"/>
              </a:ext>
            </a:extLst>
          </p:cNvPr>
          <p:cNvSpPr txBox="1">
            <a:spLocks/>
          </p:cNvSpPr>
          <p:nvPr/>
        </p:nvSpPr>
        <p:spPr>
          <a:xfrm>
            <a:off x="1728789" y="6362700"/>
            <a:ext cx="1487487" cy="476250"/>
          </a:xfr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9pPr>
          </a:lstStyle>
          <a:p>
            <a:fld id="{7C66DDDA-D3D8-418F-B24F-757574E6BB84}" type="slidenum">
              <a:rPr lang="ru-RU" altLang="ru-RU" sz="2000"/>
              <a:pPr/>
              <a:t>32</a:t>
            </a:fld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241547243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521" y="395785"/>
            <a:ext cx="11560031" cy="6237027"/>
          </a:xfrm>
          <a:prstGeom prst="rect">
            <a:avLst/>
          </a:prstGeom>
        </p:spPr>
      </p:pic>
      <p:sp>
        <p:nvSpPr>
          <p:cNvPr id="3" name="Номер слайда 5">
            <a:extLst>
              <a:ext uri="{FF2B5EF4-FFF2-40B4-BE49-F238E27FC236}">
                <a16:creationId xmlns:a16="http://schemas.microsoft.com/office/drawing/2014/main" id="{D8821DBC-0F00-3D42-924F-36712C674578}"/>
              </a:ext>
            </a:extLst>
          </p:cNvPr>
          <p:cNvSpPr txBox="1">
            <a:spLocks/>
          </p:cNvSpPr>
          <p:nvPr/>
        </p:nvSpPr>
        <p:spPr>
          <a:xfrm>
            <a:off x="1728789" y="6362700"/>
            <a:ext cx="1487487" cy="476250"/>
          </a:xfr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9pPr>
          </a:lstStyle>
          <a:p>
            <a:fld id="{7C66DDDA-D3D8-418F-B24F-757574E6BB84}" type="slidenum">
              <a:rPr lang="ru-RU" altLang="ru-RU" sz="2000"/>
              <a:pPr/>
              <a:t>33</a:t>
            </a:fld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218624469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28790" y="464024"/>
            <a:ext cx="9244010" cy="1069654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Федеральная государственная информационная система ценообразования в строительстве (ФГИС ЦС)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u="sng" dirty="0"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ПП РФ от 23.09.2016 г. № 959 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2285716" y="4102007"/>
            <a:ext cx="7886700" cy="82910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4050" dirty="0">
                <a:latin typeface="Times New Roman" charset="0"/>
                <a:ea typeface="Times New Roman" charset="0"/>
                <a:cs typeface="Times New Roman" charset="0"/>
                <a:hlinkClick r:id="rId2"/>
              </a:rPr>
              <a:t>https://fgiscs.minstroyrf.ru</a:t>
            </a:r>
            <a:endParaRPr lang="ru-RU" sz="405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ctr"/>
            <a:endParaRPr lang="ru-RU" sz="405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id="{B83C0A3D-293B-FB4F-96F1-11D4E58FFE7C}"/>
              </a:ext>
            </a:extLst>
          </p:cNvPr>
          <p:cNvSpPr txBox="1">
            <a:spLocks/>
          </p:cNvSpPr>
          <p:nvPr/>
        </p:nvSpPr>
        <p:spPr>
          <a:xfrm>
            <a:off x="1728789" y="6362700"/>
            <a:ext cx="1487487" cy="476250"/>
          </a:xfr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9pPr>
          </a:lstStyle>
          <a:p>
            <a:fld id="{7C66DDDA-D3D8-418F-B24F-757574E6BB84}" type="slidenum">
              <a:rPr lang="ru-RU" altLang="ru-RU" sz="2000"/>
              <a:pPr/>
              <a:t>34</a:t>
            </a:fld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128151793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5">
            <a:extLst>
              <a:ext uri="{FF2B5EF4-FFF2-40B4-BE49-F238E27FC236}">
                <a16:creationId xmlns:a16="http://schemas.microsoft.com/office/drawing/2014/main" id="{6133A921-AF19-1A40-91DE-DF80A12DEAEB}"/>
              </a:ext>
            </a:extLst>
          </p:cNvPr>
          <p:cNvSpPr txBox="1">
            <a:spLocks/>
          </p:cNvSpPr>
          <p:nvPr/>
        </p:nvSpPr>
        <p:spPr>
          <a:xfrm>
            <a:off x="1728789" y="6362700"/>
            <a:ext cx="1487487" cy="476250"/>
          </a:xfr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9pPr>
          </a:lstStyle>
          <a:p>
            <a:fld id="{7C66DDDA-D3D8-418F-B24F-757574E6BB84}" type="slidenum">
              <a:rPr lang="ru-RU" altLang="ru-RU" sz="2000"/>
              <a:pPr/>
              <a:t>35</a:t>
            </a:fld>
            <a:endParaRPr lang="ru-RU" altLang="ru-RU" sz="20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554A265-182B-4C4F-AEA3-A39D2B6297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251" y="0"/>
            <a:ext cx="116415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8780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87161" y="1"/>
            <a:ext cx="5992867" cy="98797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latin typeface="Times New Roman" charset="0"/>
                <a:ea typeface="Times New Roman" charset="0"/>
                <a:cs typeface="Times New Roman" charset="0"/>
              </a:rPr>
              <a:t>Информация по недвижимому имуществу (</a:t>
            </a:r>
            <a:r>
              <a:rPr lang="ru-RU" sz="2800" b="1" dirty="0" err="1">
                <a:latin typeface="Times New Roman" charset="0"/>
                <a:ea typeface="Times New Roman" charset="0"/>
                <a:cs typeface="Times New Roman" charset="0"/>
              </a:rPr>
              <a:t>росреестр</a:t>
            </a:r>
            <a:r>
              <a:rPr lang="ru-RU" sz="2800" b="1" dirty="0">
                <a:latin typeface="Times New Roman" charset="0"/>
                <a:ea typeface="Times New Roman" charset="0"/>
                <a:cs typeface="Times New Roman" charset="0"/>
              </a:rPr>
              <a:t>) 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2285716" y="4102007"/>
            <a:ext cx="7886700" cy="82910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4050" dirty="0">
                <a:latin typeface="Times New Roman" charset="0"/>
                <a:ea typeface="Times New Roman" charset="0"/>
                <a:cs typeface="Times New Roman" charset="0"/>
                <a:hlinkClick r:id="rId2"/>
              </a:rPr>
              <a:t>https://rosreestr.ru/site/ur/</a:t>
            </a:r>
            <a:endParaRPr lang="ru-RU" sz="405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ctr"/>
            <a:endParaRPr lang="ru-RU" sz="405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id="{BA21A3D0-3610-7C47-B3CC-CFDB5428A148}"/>
              </a:ext>
            </a:extLst>
          </p:cNvPr>
          <p:cNvSpPr txBox="1">
            <a:spLocks/>
          </p:cNvSpPr>
          <p:nvPr/>
        </p:nvSpPr>
        <p:spPr>
          <a:xfrm>
            <a:off x="1728789" y="6362700"/>
            <a:ext cx="1487487" cy="476250"/>
          </a:xfr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9pPr>
          </a:lstStyle>
          <a:p>
            <a:fld id="{7C66DDDA-D3D8-418F-B24F-757574E6BB84}" type="slidenum">
              <a:rPr lang="ru-RU" altLang="ru-RU" sz="2000"/>
              <a:pPr/>
              <a:t>36</a:t>
            </a:fld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423554138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41" y="382137"/>
            <a:ext cx="11563863" cy="6291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87464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3075" y="245660"/>
            <a:ext cx="6788743" cy="882869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latin typeface="Times New Roman" charset="0"/>
                <a:ea typeface="Times New Roman" charset="0"/>
                <a:cs typeface="Times New Roman" charset="0"/>
              </a:rPr>
              <a:t>Информационный сервис по миграции, бланкам паспортов (ГУ МВД России) 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2285716" y="4102007"/>
            <a:ext cx="7886700" cy="82910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50" dirty="0">
                <a:latin typeface="Times New Roman" charset="0"/>
                <a:ea typeface="Times New Roman" charset="0"/>
                <a:cs typeface="Times New Roman" charset="0"/>
                <a:hlinkClick r:id="rId2"/>
              </a:rPr>
              <a:t>http://сервисы.гувм.мвд.рф</a:t>
            </a:r>
            <a:endParaRPr lang="ru-RU" sz="405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ctr"/>
            <a:endParaRPr lang="ru-RU" sz="405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id="{B6CC533E-0FCA-8245-AE53-EA06B08854EE}"/>
              </a:ext>
            </a:extLst>
          </p:cNvPr>
          <p:cNvSpPr txBox="1">
            <a:spLocks/>
          </p:cNvSpPr>
          <p:nvPr/>
        </p:nvSpPr>
        <p:spPr>
          <a:xfrm>
            <a:off x="1728789" y="6362700"/>
            <a:ext cx="1487487" cy="476250"/>
          </a:xfr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9pPr>
          </a:lstStyle>
          <a:p>
            <a:fld id="{7C66DDDA-D3D8-418F-B24F-757574E6BB84}" type="slidenum">
              <a:rPr lang="ru-RU" altLang="ru-RU" sz="2000"/>
              <a:pPr/>
              <a:t>38</a:t>
            </a:fld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413503422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497" y="341194"/>
            <a:ext cx="11714533" cy="6497756"/>
          </a:xfrm>
          <a:prstGeom prst="rect">
            <a:avLst/>
          </a:prstGeom>
        </p:spPr>
      </p:pic>
      <p:sp>
        <p:nvSpPr>
          <p:cNvPr id="3" name="Номер слайда 5">
            <a:extLst>
              <a:ext uri="{FF2B5EF4-FFF2-40B4-BE49-F238E27FC236}">
                <a16:creationId xmlns:a16="http://schemas.microsoft.com/office/drawing/2014/main" id="{7040F260-BC64-4841-B4EA-23044AC7C2E2}"/>
              </a:ext>
            </a:extLst>
          </p:cNvPr>
          <p:cNvSpPr txBox="1">
            <a:spLocks/>
          </p:cNvSpPr>
          <p:nvPr/>
        </p:nvSpPr>
        <p:spPr>
          <a:xfrm>
            <a:off x="1728789" y="6362700"/>
            <a:ext cx="1487487" cy="476250"/>
          </a:xfr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9pPr>
          </a:lstStyle>
          <a:p>
            <a:fld id="{7C66DDDA-D3D8-418F-B24F-757574E6BB84}" type="slidenum">
              <a:rPr lang="ru-RU" altLang="ru-RU" sz="2000"/>
              <a:pPr/>
              <a:t>39</a:t>
            </a:fld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20272602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22099" y="957475"/>
            <a:ext cx="7886700" cy="47272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100" b="1" dirty="0">
                <a:latin typeface="Times New Roman" charset="0"/>
                <a:ea typeface="Times New Roman" charset="0"/>
                <a:cs typeface="Times New Roman" charset="0"/>
              </a:rPr>
              <a:t>Проверка УЗ по п.5 ч.1 ст. 31 Закона № 44-ФЗ (задолженность ФНС)</a:t>
            </a:r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81" y="300252"/>
            <a:ext cx="11359593" cy="6283740"/>
          </a:xfrm>
          <a:prstGeom prst="rect">
            <a:avLst/>
          </a:prstGeom>
        </p:spPr>
      </p:pic>
      <p:sp>
        <p:nvSpPr>
          <p:cNvPr id="5" name="Рамка 4"/>
          <p:cNvSpPr/>
          <p:nvPr/>
        </p:nvSpPr>
        <p:spPr>
          <a:xfrm>
            <a:off x="760427" y="5057629"/>
            <a:ext cx="10239669" cy="338560"/>
          </a:xfrm>
          <a:prstGeom prst="frame">
            <a:avLst/>
          </a:prstGeom>
          <a:solidFill>
            <a:srgbClr val="FF0000"/>
          </a:solidFill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75">
              <a:solidFill>
                <a:schemeClr val="tx1"/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09B077F-67FD-A14C-85D1-C335DB0D111D}"/>
              </a:ext>
            </a:extLst>
          </p:cNvPr>
          <p:cNvSpPr txBox="1">
            <a:spLocks/>
          </p:cNvSpPr>
          <p:nvPr/>
        </p:nvSpPr>
        <p:spPr>
          <a:xfrm>
            <a:off x="1728789" y="6362700"/>
            <a:ext cx="1487487" cy="476250"/>
          </a:xfr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9pPr>
          </a:lstStyle>
          <a:p>
            <a:fld id="{7C66DDDA-D3D8-418F-B24F-757574E6BB84}" type="slidenum">
              <a:rPr lang="ru-RU" altLang="ru-RU" sz="2000"/>
              <a:pPr/>
              <a:t>4</a:t>
            </a:fld>
            <a:endParaRPr lang="ru-RU" altLang="ru-RU" sz="2000" dirty="0"/>
          </a:p>
        </p:txBody>
      </p:sp>
      <p:sp>
        <p:nvSpPr>
          <p:cNvPr id="7" name="Рамка 6">
            <a:extLst>
              <a:ext uri="{FF2B5EF4-FFF2-40B4-BE49-F238E27FC236}">
                <a16:creationId xmlns:a16="http://schemas.microsoft.com/office/drawing/2014/main" id="{6BB0362E-42A4-7D44-9458-8AC7B3D1A9C8}"/>
              </a:ext>
            </a:extLst>
          </p:cNvPr>
          <p:cNvSpPr/>
          <p:nvPr/>
        </p:nvSpPr>
        <p:spPr>
          <a:xfrm>
            <a:off x="760428" y="5371604"/>
            <a:ext cx="9188790" cy="333160"/>
          </a:xfrm>
          <a:prstGeom prst="frame">
            <a:avLst/>
          </a:prstGeom>
          <a:solidFill>
            <a:srgbClr val="0070C0"/>
          </a:solidFill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75">
              <a:solidFill>
                <a:schemeClr val="tx1"/>
              </a:solidFill>
            </a:endParaRPr>
          </a:p>
        </p:txBody>
      </p:sp>
      <p:sp>
        <p:nvSpPr>
          <p:cNvPr id="8" name="Рамка 7">
            <a:extLst>
              <a:ext uri="{FF2B5EF4-FFF2-40B4-BE49-F238E27FC236}">
                <a16:creationId xmlns:a16="http://schemas.microsoft.com/office/drawing/2014/main" id="{0E9A18EB-778E-CA4C-84CD-205610636038}"/>
              </a:ext>
            </a:extLst>
          </p:cNvPr>
          <p:cNvSpPr/>
          <p:nvPr/>
        </p:nvSpPr>
        <p:spPr>
          <a:xfrm>
            <a:off x="760427" y="4178401"/>
            <a:ext cx="9188790" cy="333160"/>
          </a:xfrm>
          <a:prstGeom prst="frame">
            <a:avLst/>
          </a:prstGeom>
          <a:solidFill>
            <a:srgbClr val="0070C0"/>
          </a:solidFill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75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46964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3390" y="0"/>
            <a:ext cx="8289025" cy="146031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latin typeface="Times New Roman" charset="0"/>
                <a:ea typeface="Times New Roman" charset="0"/>
                <a:cs typeface="Times New Roman" charset="0"/>
              </a:rPr>
              <a:t>Банк данных </a:t>
            </a:r>
            <a:br>
              <a:rPr lang="ru-RU" sz="2800" b="1" dirty="0"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ru-RU" sz="2800" b="1" dirty="0">
                <a:latin typeface="Times New Roman" charset="0"/>
                <a:ea typeface="Times New Roman" charset="0"/>
                <a:cs typeface="Times New Roman" charset="0"/>
              </a:rPr>
              <a:t>исполнительных производств </a:t>
            </a:r>
            <a:br>
              <a:rPr lang="ru-RU" sz="2800" b="1" dirty="0"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ru-RU" sz="2800" b="1" dirty="0">
                <a:latin typeface="Times New Roman" charset="0"/>
                <a:ea typeface="Times New Roman" charset="0"/>
                <a:cs typeface="Times New Roman" charset="0"/>
              </a:rPr>
              <a:t>(ФССП) 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2285716" y="4102007"/>
            <a:ext cx="7886700" cy="82910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4050" dirty="0">
                <a:latin typeface="Times New Roman" charset="0"/>
                <a:ea typeface="Times New Roman" charset="0"/>
                <a:cs typeface="Times New Roman" charset="0"/>
                <a:hlinkClick r:id="rId2"/>
              </a:rPr>
              <a:t>http://fssprus.ru/iss/ip/</a:t>
            </a:r>
            <a:endParaRPr lang="ru-RU" sz="405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ctr"/>
            <a:endParaRPr lang="ru-RU" sz="405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id="{F668CB08-159E-D14B-87DE-0752F1CD1C65}"/>
              </a:ext>
            </a:extLst>
          </p:cNvPr>
          <p:cNvSpPr txBox="1">
            <a:spLocks/>
          </p:cNvSpPr>
          <p:nvPr/>
        </p:nvSpPr>
        <p:spPr>
          <a:xfrm>
            <a:off x="1728789" y="6362700"/>
            <a:ext cx="1487487" cy="476250"/>
          </a:xfr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9pPr>
          </a:lstStyle>
          <a:p>
            <a:fld id="{7C66DDDA-D3D8-418F-B24F-757574E6BB84}" type="slidenum">
              <a:rPr lang="ru-RU" altLang="ru-RU" sz="2000"/>
              <a:pPr/>
              <a:t>40</a:t>
            </a:fld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193599997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67" y="313899"/>
            <a:ext cx="11738871" cy="6305265"/>
          </a:xfrm>
          <a:prstGeom prst="rect">
            <a:avLst/>
          </a:prstGeom>
        </p:spPr>
      </p:pic>
      <p:sp>
        <p:nvSpPr>
          <p:cNvPr id="3" name="Номер слайда 5">
            <a:extLst>
              <a:ext uri="{FF2B5EF4-FFF2-40B4-BE49-F238E27FC236}">
                <a16:creationId xmlns:a16="http://schemas.microsoft.com/office/drawing/2014/main" id="{BBA9A42A-B3D2-A54B-A0E7-E5941B7F4A12}"/>
              </a:ext>
            </a:extLst>
          </p:cNvPr>
          <p:cNvSpPr txBox="1">
            <a:spLocks/>
          </p:cNvSpPr>
          <p:nvPr/>
        </p:nvSpPr>
        <p:spPr>
          <a:xfrm>
            <a:off x="1728789" y="6362700"/>
            <a:ext cx="1487487" cy="476250"/>
          </a:xfr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9pPr>
          </a:lstStyle>
          <a:p>
            <a:fld id="{7C66DDDA-D3D8-418F-B24F-757574E6BB84}" type="slidenum">
              <a:rPr lang="ru-RU" altLang="ru-RU" sz="2000"/>
              <a:pPr/>
              <a:t>41</a:t>
            </a:fld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230086654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13589" y="1"/>
            <a:ext cx="6097971" cy="96695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latin typeface="Times New Roman" charset="0"/>
                <a:ea typeface="Times New Roman" charset="0"/>
                <a:cs typeface="Times New Roman" charset="0"/>
              </a:rPr>
              <a:t>Единый федеральный реестр сведений о банкротстве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1524002" y="3201253"/>
            <a:ext cx="9143999" cy="172985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4050" dirty="0">
                <a:latin typeface="Times New Roman" charset="0"/>
                <a:ea typeface="Times New Roman" charset="0"/>
                <a:cs typeface="Times New Roman" charset="0"/>
                <a:hlinkClick r:id="rId2"/>
              </a:rPr>
              <a:t>http://bankrot.fedresurs.ru/Default.aspx</a:t>
            </a:r>
            <a:endParaRPr lang="ru-RU" sz="405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 algn="ctr">
              <a:buNone/>
            </a:pPr>
            <a:r>
              <a:rPr lang="ru-RU" sz="4050" dirty="0">
                <a:latin typeface="Times New Roman" charset="0"/>
                <a:ea typeface="Times New Roman" charset="0"/>
                <a:cs typeface="Times New Roman" charset="0"/>
              </a:rPr>
              <a:t>+</a:t>
            </a:r>
          </a:p>
          <a:p>
            <a:pPr marL="0" indent="0" algn="ctr">
              <a:buNone/>
            </a:pPr>
            <a:r>
              <a:rPr lang="en-US" sz="4050" dirty="0">
                <a:latin typeface="Times New Roman" charset="0"/>
                <a:ea typeface="Times New Roman" charset="0"/>
                <a:cs typeface="Times New Roman" charset="0"/>
                <a:hlinkClick r:id="rId3"/>
              </a:rPr>
              <a:t>https://fedresurs.ru/news</a:t>
            </a:r>
            <a:endParaRPr lang="ru-RU" sz="405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ctr"/>
            <a:endParaRPr lang="ru-RU" sz="405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id="{6896FBB8-179F-6C40-8C6B-CB7DBE2604B4}"/>
              </a:ext>
            </a:extLst>
          </p:cNvPr>
          <p:cNvSpPr txBox="1">
            <a:spLocks/>
          </p:cNvSpPr>
          <p:nvPr/>
        </p:nvSpPr>
        <p:spPr>
          <a:xfrm>
            <a:off x="1728789" y="6362700"/>
            <a:ext cx="1487487" cy="476250"/>
          </a:xfr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9pPr>
          </a:lstStyle>
          <a:p>
            <a:fld id="{7C66DDDA-D3D8-418F-B24F-757574E6BB84}" type="slidenum">
              <a:rPr lang="ru-RU" altLang="ru-RU" sz="2000"/>
              <a:pPr/>
              <a:t>42</a:t>
            </a:fld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379725301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21" y="327547"/>
            <a:ext cx="11489797" cy="6010192"/>
          </a:xfrm>
          <a:prstGeom prst="rect">
            <a:avLst/>
          </a:prstGeom>
        </p:spPr>
      </p:pic>
      <p:sp>
        <p:nvSpPr>
          <p:cNvPr id="3" name="Номер слайда 5">
            <a:extLst>
              <a:ext uri="{FF2B5EF4-FFF2-40B4-BE49-F238E27FC236}">
                <a16:creationId xmlns:a16="http://schemas.microsoft.com/office/drawing/2014/main" id="{2052EB40-872B-C842-B294-E5C3E5895CB9}"/>
              </a:ext>
            </a:extLst>
          </p:cNvPr>
          <p:cNvSpPr txBox="1">
            <a:spLocks/>
          </p:cNvSpPr>
          <p:nvPr/>
        </p:nvSpPr>
        <p:spPr>
          <a:xfrm>
            <a:off x="1728789" y="6362700"/>
            <a:ext cx="1487487" cy="476250"/>
          </a:xfr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9pPr>
          </a:lstStyle>
          <a:p>
            <a:fld id="{7C66DDDA-D3D8-418F-B24F-757574E6BB84}" type="slidenum">
              <a:rPr lang="ru-RU" altLang="ru-RU" sz="2000"/>
              <a:pPr/>
              <a:t>43</a:t>
            </a:fld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421741039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97064" y="136634"/>
            <a:ext cx="5593474" cy="9014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latin typeface="Times New Roman" charset="0"/>
                <a:ea typeface="Times New Roman" charset="0"/>
                <a:cs typeface="Times New Roman" charset="0"/>
              </a:rPr>
              <a:t>Бухгалтерская отчетность</a:t>
            </a:r>
            <a:br>
              <a:rPr lang="ru-RU" sz="3600" b="1" dirty="0"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ru-RU" sz="3600" b="1" dirty="0">
                <a:latin typeface="Times New Roman" charset="0"/>
                <a:ea typeface="Times New Roman" charset="0"/>
                <a:cs typeface="Times New Roman" charset="0"/>
              </a:rPr>
              <a:t>(данные) 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1779896" y="4102007"/>
            <a:ext cx="8669741" cy="82910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4050" dirty="0">
                <a:latin typeface="Times New Roman" charset="0"/>
                <a:ea typeface="Times New Roman" charset="0"/>
                <a:cs typeface="Times New Roman" charset="0"/>
                <a:hlinkClick r:id="rId2"/>
              </a:rPr>
              <a:t>http://www.gks.ru/accounting_report</a:t>
            </a:r>
            <a:endParaRPr lang="ru-RU" sz="405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ctr"/>
            <a:endParaRPr lang="ru-RU" sz="405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id="{D1CC4502-1146-7446-8F7E-2F05570248C2}"/>
              </a:ext>
            </a:extLst>
          </p:cNvPr>
          <p:cNvSpPr txBox="1">
            <a:spLocks/>
          </p:cNvSpPr>
          <p:nvPr/>
        </p:nvSpPr>
        <p:spPr>
          <a:xfrm>
            <a:off x="1728789" y="6362700"/>
            <a:ext cx="1487487" cy="476250"/>
          </a:xfr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9pPr>
          </a:lstStyle>
          <a:p>
            <a:fld id="{7C66DDDA-D3D8-418F-B24F-757574E6BB84}" type="slidenum">
              <a:rPr lang="ru-RU" altLang="ru-RU" sz="2000"/>
              <a:pPr/>
              <a:t>44</a:t>
            </a:fld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324913133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379EB09-8DCF-764E-A52F-66874096CF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125" y="464024"/>
            <a:ext cx="11022994" cy="5831673"/>
          </a:xfrm>
          <a:prstGeom prst="rect">
            <a:avLst/>
          </a:prstGeom>
        </p:spPr>
      </p:pic>
      <p:sp>
        <p:nvSpPr>
          <p:cNvPr id="3" name="Стрелка влево 2"/>
          <p:cNvSpPr/>
          <p:nvPr/>
        </p:nvSpPr>
        <p:spPr>
          <a:xfrm>
            <a:off x="8762489" y="2084150"/>
            <a:ext cx="2240839" cy="760799"/>
          </a:xfrm>
          <a:prstGeom prst="leftArrow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75"/>
          </a:p>
        </p:txBody>
      </p:sp>
    </p:spTree>
    <p:extLst>
      <p:ext uri="{BB962C8B-B14F-4D97-AF65-F5344CB8AC3E}">
        <p14:creationId xmlns:p14="http://schemas.microsoft.com/office/powerpoint/2010/main" val="329882742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21463" y="409434"/>
            <a:ext cx="5299184" cy="933019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latin typeface="Times New Roman" charset="0"/>
                <a:ea typeface="Times New Roman" charset="0"/>
                <a:cs typeface="Times New Roman" charset="0"/>
              </a:rPr>
              <a:t>Картотека арбитражных дел</a:t>
            </a:r>
            <a:br>
              <a:rPr lang="ru-RU" sz="2800" b="1" dirty="0"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ru-RU" sz="2800" b="1" dirty="0">
                <a:latin typeface="Times New Roman" charset="0"/>
                <a:ea typeface="Times New Roman" charset="0"/>
                <a:cs typeface="Times New Roman" charset="0"/>
              </a:rPr>
              <a:t>(электронное правосудие) 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2285716" y="4102007"/>
            <a:ext cx="7886700" cy="82910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4050" dirty="0">
                <a:latin typeface="Times New Roman" charset="0"/>
                <a:ea typeface="Times New Roman" charset="0"/>
                <a:cs typeface="Times New Roman" charset="0"/>
                <a:hlinkClick r:id="rId2"/>
              </a:rPr>
              <a:t>http://kad.arbitr.ru</a:t>
            </a:r>
            <a:endParaRPr lang="ru-RU" sz="405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ctr"/>
            <a:endParaRPr lang="ru-RU" sz="405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id="{8D5C49BE-B6D9-7E41-911C-A718DDE4EC01}"/>
              </a:ext>
            </a:extLst>
          </p:cNvPr>
          <p:cNvSpPr txBox="1">
            <a:spLocks/>
          </p:cNvSpPr>
          <p:nvPr/>
        </p:nvSpPr>
        <p:spPr>
          <a:xfrm>
            <a:off x="1728789" y="6362700"/>
            <a:ext cx="1487487" cy="476250"/>
          </a:xfr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9pPr>
          </a:lstStyle>
          <a:p>
            <a:fld id="{7C66DDDA-D3D8-418F-B24F-757574E6BB84}" type="slidenum">
              <a:rPr lang="ru-RU" altLang="ru-RU" sz="2000"/>
              <a:pPr/>
              <a:t>46</a:t>
            </a:fld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187423576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00" y="191069"/>
            <a:ext cx="11689496" cy="6513650"/>
          </a:xfrm>
          <a:prstGeom prst="rect">
            <a:avLst/>
          </a:prstGeom>
        </p:spPr>
      </p:pic>
      <p:sp>
        <p:nvSpPr>
          <p:cNvPr id="3" name="Стрелка влево 2"/>
          <p:cNvSpPr/>
          <p:nvPr/>
        </p:nvSpPr>
        <p:spPr>
          <a:xfrm>
            <a:off x="2846458" y="729396"/>
            <a:ext cx="2240839" cy="760799"/>
          </a:xfrm>
          <a:prstGeom prst="leftArrow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75"/>
          </a:p>
        </p:txBody>
      </p:sp>
    </p:spTree>
    <p:extLst>
      <p:ext uri="{BB962C8B-B14F-4D97-AF65-F5344CB8AC3E}">
        <p14:creationId xmlns:p14="http://schemas.microsoft.com/office/powerpoint/2010/main" val="141728182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4610" y="-94593"/>
            <a:ext cx="6465833" cy="105103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latin typeface="Times New Roman" charset="0"/>
                <a:ea typeface="Times New Roman" charset="0"/>
                <a:cs typeface="Times New Roman" charset="0"/>
              </a:rPr>
              <a:t>Поиск по судебным актам, делам</a:t>
            </a:r>
            <a:br>
              <a:rPr lang="ru-RU" sz="2800" b="1" dirty="0"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ru-RU" sz="2800" b="1" dirty="0">
                <a:latin typeface="Times New Roman" charset="0"/>
                <a:ea typeface="Times New Roman" charset="0"/>
                <a:cs typeface="Times New Roman" charset="0"/>
              </a:rPr>
              <a:t>(ГАС «Правосудие») 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1749189" y="4102007"/>
            <a:ext cx="8587853" cy="82910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4050" dirty="0">
                <a:latin typeface="Times New Roman" charset="0"/>
                <a:ea typeface="Times New Roman" charset="0"/>
                <a:cs typeface="Times New Roman" charset="0"/>
                <a:hlinkClick r:id="rId2"/>
              </a:rPr>
              <a:t>https://bsr.sudrf.ru/bigs/portal.html</a:t>
            </a:r>
            <a:endParaRPr lang="ru-RU" sz="405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ctr"/>
            <a:endParaRPr lang="ru-RU" sz="405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id="{13D4A780-71CB-CB48-B193-14202273F5EB}"/>
              </a:ext>
            </a:extLst>
          </p:cNvPr>
          <p:cNvSpPr txBox="1">
            <a:spLocks/>
          </p:cNvSpPr>
          <p:nvPr/>
        </p:nvSpPr>
        <p:spPr>
          <a:xfrm>
            <a:off x="1728789" y="6362700"/>
            <a:ext cx="1487487" cy="476250"/>
          </a:xfr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9pPr>
          </a:lstStyle>
          <a:p>
            <a:fld id="{7C66DDDA-D3D8-418F-B24F-757574E6BB84}" type="slidenum">
              <a:rPr lang="ru-RU" altLang="ru-RU" sz="2000"/>
              <a:pPr/>
              <a:t>48</a:t>
            </a:fld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106087413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трелка влево 2"/>
          <p:cNvSpPr/>
          <p:nvPr/>
        </p:nvSpPr>
        <p:spPr>
          <a:xfrm>
            <a:off x="3487903" y="1220715"/>
            <a:ext cx="2240839" cy="760799"/>
          </a:xfrm>
          <a:prstGeom prst="leftArrow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75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49" y="245660"/>
            <a:ext cx="11705547" cy="6593290"/>
          </a:xfrm>
          <a:prstGeom prst="rect">
            <a:avLst/>
          </a:prstGeom>
        </p:spPr>
      </p:pic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id="{48F92425-FEB8-4148-85C8-F0E776D46981}"/>
              </a:ext>
            </a:extLst>
          </p:cNvPr>
          <p:cNvSpPr txBox="1">
            <a:spLocks/>
          </p:cNvSpPr>
          <p:nvPr/>
        </p:nvSpPr>
        <p:spPr>
          <a:xfrm>
            <a:off x="1728789" y="6362700"/>
            <a:ext cx="1487487" cy="476250"/>
          </a:xfr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9pPr>
          </a:lstStyle>
          <a:p>
            <a:fld id="{7C66DDDA-D3D8-418F-B24F-757574E6BB84}" type="slidenum">
              <a:rPr lang="ru-RU" altLang="ru-RU" sz="2000"/>
              <a:pPr/>
              <a:t>49</a:t>
            </a:fld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19893746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charset="0"/>
                <a:ea typeface="Times New Roman" charset="0"/>
                <a:cs typeface="Times New Roman" charset="0"/>
              </a:rPr>
              <a:t>Единый реестр СМП и МСП 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2152650" y="3057953"/>
            <a:ext cx="7886700" cy="2432021"/>
          </a:xfrm>
        </p:spPr>
        <p:txBody>
          <a:bodyPr>
            <a:normAutofit fontScale="97500"/>
          </a:bodyPr>
          <a:lstStyle/>
          <a:p>
            <a:pPr marL="0" indent="0" algn="ctr">
              <a:buNone/>
            </a:pPr>
            <a:r>
              <a:rPr lang="en-US" sz="4125" dirty="0">
                <a:latin typeface="Times New Roman" charset="0"/>
                <a:ea typeface="Times New Roman" charset="0"/>
                <a:cs typeface="Times New Roman" charset="0"/>
                <a:hlinkClick r:id="rId2"/>
              </a:rPr>
              <a:t>https://rmsp.nalog.ru/index.html</a:t>
            </a:r>
            <a:endParaRPr lang="ru-RU" sz="4125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 algn="ctr">
              <a:buNone/>
            </a:pPr>
            <a:r>
              <a:rPr lang="ru-RU" sz="4125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</a:p>
          <a:p>
            <a:pPr algn="ctr"/>
            <a:endParaRPr lang="ru-RU" sz="3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id="{D492EF6F-1F26-2346-91FD-7EB5EF94E0E2}"/>
              </a:ext>
            </a:extLst>
          </p:cNvPr>
          <p:cNvSpPr txBox="1">
            <a:spLocks/>
          </p:cNvSpPr>
          <p:nvPr/>
        </p:nvSpPr>
        <p:spPr>
          <a:xfrm>
            <a:off x="1728789" y="6362700"/>
            <a:ext cx="1487487" cy="476250"/>
          </a:xfr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9pPr>
          </a:lstStyle>
          <a:p>
            <a:fld id="{7C66DDDA-D3D8-418F-B24F-757574E6BB84}" type="slidenum">
              <a:rPr lang="ru-RU" altLang="ru-RU" sz="2000"/>
              <a:pPr/>
              <a:t>5</a:t>
            </a:fld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95786169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4499" y="206798"/>
            <a:ext cx="7886700" cy="57907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latin typeface="Times New Roman" charset="0"/>
                <a:ea typeface="Times New Roman" charset="0"/>
                <a:cs typeface="Times New Roman" charset="0"/>
              </a:rPr>
              <a:t>Публичная кадастровая карта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1749189" y="4102007"/>
            <a:ext cx="8587853" cy="82910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pt-BR" sz="3600" dirty="0">
                <a:latin typeface="Times New Roman" charset="0"/>
                <a:ea typeface="Times New Roman" charset="0"/>
                <a:cs typeface="Times New Roman" charset="0"/>
                <a:hlinkClick r:id="rId2"/>
              </a:rPr>
              <a:t>https://pkk5.rosreestr.ru/#x=11554711.454933215&amp;y=10055441.59923289&amp;z=3</a:t>
            </a:r>
            <a:endParaRPr lang="ru-RU" sz="36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ctr"/>
            <a:endParaRPr lang="ru-RU" sz="36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8B97644-8AC2-BA43-8FC2-F51A3846EFDD}"/>
              </a:ext>
            </a:extLst>
          </p:cNvPr>
          <p:cNvSpPr txBox="1">
            <a:spLocks/>
          </p:cNvSpPr>
          <p:nvPr/>
        </p:nvSpPr>
        <p:spPr>
          <a:xfrm>
            <a:off x="1728789" y="6362700"/>
            <a:ext cx="1487487" cy="476250"/>
          </a:xfr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9pPr>
          </a:lstStyle>
          <a:p>
            <a:fld id="{7C66DDDA-D3D8-418F-B24F-757574E6BB84}" type="slidenum">
              <a:rPr lang="ru-RU" altLang="ru-RU" sz="2000"/>
              <a:pPr/>
              <a:t>50</a:t>
            </a:fld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67507351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трелка влево 2"/>
          <p:cNvSpPr/>
          <p:nvPr/>
        </p:nvSpPr>
        <p:spPr>
          <a:xfrm>
            <a:off x="3487903" y="1220715"/>
            <a:ext cx="2240839" cy="760799"/>
          </a:xfrm>
          <a:prstGeom prst="leftArrow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75"/>
          </a:p>
        </p:txBody>
      </p:sp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69" y="313899"/>
            <a:ext cx="11745365" cy="6346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04504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38489" y="2978946"/>
            <a:ext cx="5915025" cy="199578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700" b="1" dirty="0">
                <a:latin typeface="Times New Roman" charset="0"/>
                <a:ea typeface="Times New Roman" charset="0"/>
                <a:cs typeface="Times New Roman" charset="0"/>
              </a:rPr>
              <a:t>БЛАГОДАРЮ ЗА ВНИМАНИЕ!</a:t>
            </a:r>
          </a:p>
          <a:p>
            <a:pPr marL="0" indent="0" algn="ctr">
              <a:buNone/>
            </a:pPr>
            <a:r>
              <a:rPr lang="en-US" sz="2700" dirty="0" err="1">
                <a:latin typeface="Times New Roman" charset="0"/>
                <a:ea typeface="Times New Roman" charset="0"/>
                <a:cs typeface="Times New Roman" charset="0"/>
              </a:rPr>
              <a:t>vumo@rambler.ru</a:t>
            </a:r>
            <a:endParaRPr lang="ru-RU" sz="27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D2A21488-1B80-3D40-81E7-64FE7C9CE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36214-98B1-5E4D-A971-B5F82383EE3A}" type="slidenum">
              <a:rPr lang="ru-RU" smtClean="0"/>
              <a:t>52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92658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388" y="272955"/>
            <a:ext cx="10904561" cy="6033253"/>
          </a:xfrm>
          <a:prstGeom prst="rect">
            <a:avLst/>
          </a:prstGeom>
        </p:spPr>
      </p:pic>
      <p:sp>
        <p:nvSpPr>
          <p:cNvPr id="3" name="Номер слайда 5">
            <a:extLst>
              <a:ext uri="{FF2B5EF4-FFF2-40B4-BE49-F238E27FC236}">
                <a16:creationId xmlns:a16="http://schemas.microsoft.com/office/drawing/2014/main" id="{21598FE9-913E-B84E-A58B-848F9FAF3889}"/>
              </a:ext>
            </a:extLst>
          </p:cNvPr>
          <p:cNvSpPr txBox="1">
            <a:spLocks/>
          </p:cNvSpPr>
          <p:nvPr/>
        </p:nvSpPr>
        <p:spPr>
          <a:xfrm>
            <a:off x="1728789" y="6362700"/>
            <a:ext cx="1487487" cy="476250"/>
          </a:xfr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9pPr>
          </a:lstStyle>
          <a:p>
            <a:fld id="{7C66DDDA-D3D8-418F-B24F-757574E6BB84}" type="slidenum">
              <a:rPr lang="ru-RU" altLang="ru-RU" sz="2000"/>
              <a:pPr/>
              <a:t>6</a:t>
            </a:fld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37018447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charset="0"/>
                <a:ea typeface="Times New Roman" charset="0"/>
                <a:cs typeface="Times New Roman" charset="0"/>
              </a:rPr>
              <a:t>Организации-монополисты</a:t>
            </a:r>
            <a:br>
              <a:rPr lang="ru-RU" b="1" dirty="0"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ru-RU" b="1" dirty="0">
                <a:latin typeface="Times New Roman" charset="0"/>
                <a:ea typeface="Times New Roman" charset="0"/>
                <a:cs typeface="Times New Roman" charset="0"/>
              </a:rPr>
              <a:t>(ФАС России)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52650" y="3078424"/>
            <a:ext cx="7886700" cy="241154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500" dirty="0">
                <a:latin typeface="Times New Roman" charset="0"/>
                <a:ea typeface="Times New Roman" charset="0"/>
                <a:cs typeface="Times New Roman" charset="0"/>
                <a:hlinkClick r:id="rId2"/>
              </a:rPr>
              <a:t>http://fas.gov.ru/pages/activity/tariffregulation/reestr-subektov-estestvennyix-monopolij.html</a:t>
            </a:r>
            <a:endParaRPr lang="ru-RU" sz="45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ctr"/>
            <a:endParaRPr lang="ru-RU" sz="45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4" name="Номер слайда 5">
            <a:extLst>
              <a:ext uri="{FF2B5EF4-FFF2-40B4-BE49-F238E27FC236}">
                <a16:creationId xmlns:a16="http://schemas.microsoft.com/office/drawing/2014/main" id="{2146F1C1-50E8-F84E-B9E4-8B44D774CCC2}"/>
              </a:ext>
            </a:extLst>
          </p:cNvPr>
          <p:cNvSpPr txBox="1">
            <a:spLocks/>
          </p:cNvSpPr>
          <p:nvPr/>
        </p:nvSpPr>
        <p:spPr>
          <a:xfrm>
            <a:off x="1728789" y="6362700"/>
            <a:ext cx="1487487" cy="476250"/>
          </a:xfr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9pPr>
          </a:lstStyle>
          <a:p>
            <a:fld id="{7C66DDDA-D3D8-418F-B24F-757574E6BB84}" type="slidenum">
              <a:rPr lang="ru-RU" altLang="ru-RU" sz="2000"/>
              <a:pPr/>
              <a:t>7</a:t>
            </a:fld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39301454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9AB5955-CFD0-AC45-B668-3AA7D10763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93" y="177420"/>
            <a:ext cx="11810213" cy="6482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2657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4350" y="341195"/>
            <a:ext cx="6985000" cy="75674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charset="0"/>
                <a:ea typeface="Times New Roman" charset="0"/>
                <a:cs typeface="Times New Roman" charset="0"/>
              </a:rPr>
              <a:t>Комплексная проверка контрагента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2152650" y="3057953"/>
            <a:ext cx="7886700" cy="2432021"/>
          </a:xfrm>
        </p:spPr>
        <p:txBody>
          <a:bodyPr>
            <a:normAutofit fontScale="97500"/>
          </a:bodyPr>
          <a:lstStyle/>
          <a:p>
            <a:pPr marL="0" indent="0" algn="ctr">
              <a:buNone/>
            </a:pPr>
            <a:r>
              <a:rPr lang="en-US" sz="4125" dirty="0">
                <a:latin typeface="Times New Roman" charset="0"/>
                <a:ea typeface="Times New Roman" charset="0"/>
                <a:cs typeface="Times New Roman" charset="0"/>
                <a:hlinkClick r:id="rId2"/>
              </a:rPr>
              <a:t>https://zachestnyibiznes.ru</a:t>
            </a:r>
            <a:endParaRPr lang="ru-RU" sz="4125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 algn="ctr">
              <a:buNone/>
            </a:pPr>
            <a:r>
              <a:rPr lang="ru-RU" sz="4125" dirty="0">
                <a:latin typeface="Times New Roman" charset="0"/>
                <a:ea typeface="Times New Roman" charset="0"/>
                <a:cs typeface="Times New Roman" charset="0"/>
              </a:rPr>
              <a:t>+</a:t>
            </a:r>
          </a:p>
          <a:p>
            <a:pPr marL="0" indent="0" algn="ctr">
              <a:buNone/>
            </a:pPr>
            <a:r>
              <a:rPr lang="en-US" sz="4125" dirty="0">
                <a:latin typeface="Times New Roman" charset="0"/>
                <a:ea typeface="Times New Roman" charset="0"/>
                <a:cs typeface="Times New Roman" charset="0"/>
                <a:hlinkClick r:id="rId3"/>
              </a:rPr>
              <a:t>http://www.rusprofile.ru</a:t>
            </a:r>
            <a:endParaRPr lang="ru-RU" sz="4125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ctr"/>
            <a:endParaRPr lang="ru-RU" sz="4125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ctr"/>
            <a:endParaRPr lang="ru-RU" sz="3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id="{E4EB35E5-2817-D447-A3FE-DE0E83E21363}"/>
              </a:ext>
            </a:extLst>
          </p:cNvPr>
          <p:cNvSpPr txBox="1">
            <a:spLocks/>
          </p:cNvSpPr>
          <p:nvPr/>
        </p:nvSpPr>
        <p:spPr>
          <a:xfrm>
            <a:off x="1728789" y="6362700"/>
            <a:ext cx="1487487" cy="476250"/>
          </a:xfr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9pPr>
          </a:lstStyle>
          <a:p>
            <a:fld id="{7C66DDDA-D3D8-418F-B24F-757574E6BB84}" type="slidenum">
              <a:rPr lang="ru-RU" altLang="ru-RU" sz="2000"/>
              <a:pPr/>
              <a:t>9</a:t>
            </a:fld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93125092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490</Words>
  <Application>Microsoft Macintosh PowerPoint</Application>
  <PresentationFormat>Широкоэкранный</PresentationFormat>
  <Paragraphs>109</Paragraphs>
  <Slides>52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58" baseType="lpstr">
      <vt:lpstr>Arial</vt:lpstr>
      <vt:lpstr>Arial Narrow</vt:lpstr>
      <vt:lpstr>Calibri</vt:lpstr>
      <vt:lpstr>Calibri Light</vt:lpstr>
      <vt:lpstr>Times New Roman</vt:lpstr>
      <vt:lpstr>Тема Office</vt:lpstr>
      <vt:lpstr>Обзор открытых источников информации</vt:lpstr>
      <vt:lpstr>Презентация PowerPoint</vt:lpstr>
      <vt:lpstr>Презентация PowerPoint</vt:lpstr>
      <vt:lpstr>Проверка УЗ по п.5 ч.1 ст. 31 Закона № 44-ФЗ (задолженность ФНС)</vt:lpstr>
      <vt:lpstr>Единый реестр СМП и МСП </vt:lpstr>
      <vt:lpstr>Презентация PowerPoint</vt:lpstr>
      <vt:lpstr>Организации-монополисты (ФАС России)</vt:lpstr>
      <vt:lpstr>Презентация PowerPoint</vt:lpstr>
      <vt:lpstr>Комплексная проверка контрагента</vt:lpstr>
      <vt:lpstr>Презентация PowerPoint</vt:lpstr>
      <vt:lpstr>Презентация PowerPoint</vt:lpstr>
      <vt:lpstr> +  реестр уведомлений о залоге движимого имущества (федеральная нотариальная палата)</vt:lpstr>
      <vt:lpstr>Презентация PowerPoint</vt:lpstr>
      <vt:lpstr>Презентация PowerPoint</vt:lpstr>
      <vt:lpstr>Описание ОЗ по ГОСТам</vt:lpstr>
      <vt:lpstr>Презентация PowerPoint</vt:lpstr>
      <vt:lpstr>Презентация PowerPoint</vt:lpstr>
      <vt:lpstr>Презентация PowerPoint</vt:lpstr>
      <vt:lpstr>Проверка соответствия описания товарных знаков (ФГБУ «ФИПС»)</vt:lpstr>
      <vt:lpstr>Презентация PowerPoint</vt:lpstr>
      <vt:lpstr>Презентация PowerPoint</vt:lpstr>
      <vt:lpstr>По предмету закупки</vt:lpstr>
      <vt:lpstr>Реестр сертификатов СТ-1 (ТПП РФ) </vt:lpstr>
      <vt:lpstr>Презентация PowerPoint</vt:lpstr>
      <vt:lpstr>на сайте РОССТАНДАРТ, раздел «Деятельность», вкладка «Подтверждение соответствия» - информация о продукции, подлежащей обязательному подтверждению соответствия с ПП 982 и ОКПД2</vt:lpstr>
      <vt:lpstr>Регистрационные удостоверения на медицинские изделия + проверка лицензий в медицине (росздравнадзор) </vt:lpstr>
      <vt:lpstr>Презентация PowerPoint</vt:lpstr>
      <vt:lpstr>Реестр лицензий – тушение пожаров, монтаж, обслуживание ОПС  (МЧС России) </vt:lpstr>
      <vt:lpstr>Презентация PowerPoint</vt:lpstr>
      <vt:lpstr>Реестр СРО, реестр членов СРО (НОСТРОЙ) </vt:lpstr>
      <vt:lpstr>Презентация PowerPoint</vt:lpstr>
      <vt:lpstr>Единый государственный реестр заключений  (экспертизы проектной документации объектов капитального строительства) ПП РФ от 24.07.2017 г. № 878 </vt:lpstr>
      <vt:lpstr>Презентация PowerPoint</vt:lpstr>
      <vt:lpstr>Федеральная государственная информационная система ценообразования в строительстве (ФГИС ЦС) ПП РФ от 23.09.2016 г. № 959 </vt:lpstr>
      <vt:lpstr>Презентация PowerPoint</vt:lpstr>
      <vt:lpstr>Информация по недвижимому имуществу (росреестр) </vt:lpstr>
      <vt:lpstr>Презентация PowerPoint</vt:lpstr>
      <vt:lpstr>Информационный сервис по миграции, бланкам паспортов (ГУ МВД России) </vt:lpstr>
      <vt:lpstr>Презентация PowerPoint</vt:lpstr>
      <vt:lpstr>Банк данных  исполнительных производств  (ФССП) </vt:lpstr>
      <vt:lpstr>Презентация PowerPoint</vt:lpstr>
      <vt:lpstr>Единый федеральный реестр сведений о банкротстве</vt:lpstr>
      <vt:lpstr>Презентация PowerPoint</vt:lpstr>
      <vt:lpstr>Бухгалтерская отчетность (данные) </vt:lpstr>
      <vt:lpstr>Презентация PowerPoint</vt:lpstr>
      <vt:lpstr>Картотека арбитражных дел (электронное правосудие) </vt:lpstr>
      <vt:lpstr>Презентация PowerPoint</vt:lpstr>
      <vt:lpstr>Поиск по судебным актам, делам (ГАС «Правосудие») </vt:lpstr>
      <vt:lpstr>Презентация PowerPoint</vt:lpstr>
      <vt:lpstr>Публичная кадастровая карта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Контроль и аудит закупок в рамках Закона № 223-ФЗ</dc:title>
  <dc:creator>Кикавец виталий Викторович</dc:creator>
  <cp:lastModifiedBy>Кикавец виталий Викторович</cp:lastModifiedBy>
  <cp:revision>12</cp:revision>
  <dcterms:created xsi:type="dcterms:W3CDTF">2020-10-13T07:32:57Z</dcterms:created>
  <dcterms:modified xsi:type="dcterms:W3CDTF">2020-10-13T10:14:44Z</dcterms:modified>
</cp:coreProperties>
</file>