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6"/>
  </p:notesMasterIdLst>
  <p:sldIdLst>
    <p:sldId id="293" r:id="rId2"/>
    <p:sldId id="691" r:id="rId3"/>
    <p:sldId id="692" r:id="rId4"/>
    <p:sldId id="529" r:id="rId5"/>
    <p:sldId id="577" r:id="rId6"/>
    <p:sldId id="693" r:id="rId7"/>
    <p:sldId id="750" r:id="rId8"/>
    <p:sldId id="749" r:id="rId9"/>
    <p:sldId id="628" r:id="rId10"/>
    <p:sldId id="629" r:id="rId11"/>
    <p:sldId id="631" r:id="rId12"/>
    <p:sldId id="632" r:id="rId13"/>
    <p:sldId id="630" r:id="rId14"/>
    <p:sldId id="694" r:id="rId15"/>
    <p:sldId id="436" r:id="rId16"/>
    <p:sldId id="258" r:id="rId17"/>
    <p:sldId id="437" r:id="rId18"/>
    <p:sldId id="259" r:id="rId19"/>
    <p:sldId id="261" r:id="rId20"/>
    <p:sldId id="435" r:id="rId21"/>
    <p:sldId id="289" r:id="rId22"/>
    <p:sldId id="342" r:id="rId23"/>
    <p:sldId id="343" r:id="rId24"/>
    <p:sldId id="574" r:id="rId25"/>
    <p:sldId id="633" r:id="rId26"/>
    <p:sldId id="695" r:id="rId27"/>
    <p:sldId id="729" r:id="rId28"/>
    <p:sldId id="696" r:id="rId29"/>
    <p:sldId id="270" r:id="rId30"/>
    <p:sldId id="269" r:id="rId31"/>
    <p:sldId id="271" r:id="rId32"/>
    <p:sldId id="277" r:id="rId33"/>
    <p:sldId id="278" r:id="rId34"/>
    <p:sldId id="291" r:id="rId35"/>
    <p:sldId id="292" r:id="rId36"/>
    <p:sldId id="697" r:id="rId37"/>
    <p:sldId id="698" r:id="rId38"/>
    <p:sldId id="742" r:id="rId39"/>
    <p:sldId id="743" r:id="rId40"/>
    <p:sldId id="282" r:id="rId41"/>
    <p:sldId id="283" r:id="rId42"/>
    <p:sldId id="284" r:id="rId43"/>
    <p:sldId id="699" r:id="rId44"/>
    <p:sldId id="410" r:id="rId45"/>
    <p:sldId id="294" r:id="rId46"/>
    <p:sldId id="730" r:id="rId47"/>
    <p:sldId id="731" r:id="rId48"/>
    <p:sldId id="268" r:id="rId49"/>
    <p:sldId id="700" r:id="rId50"/>
    <p:sldId id="701" r:id="rId51"/>
    <p:sldId id="702" r:id="rId52"/>
    <p:sldId id="674" r:id="rId53"/>
    <p:sldId id="751" r:id="rId54"/>
    <p:sldId id="752" r:id="rId55"/>
    <p:sldId id="744" r:id="rId56"/>
    <p:sldId id="755" r:id="rId57"/>
    <p:sldId id="638" r:id="rId58"/>
    <p:sldId id="683" r:id="rId59"/>
    <p:sldId id="687" r:id="rId60"/>
    <p:sldId id="684" r:id="rId61"/>
    <p:sldId id="753" r:id="rId62"/>
    <p:sldId id="754" r:id="rId63"/>
    <p:sldId id="613" r:id="rId64"/>
    <p:sldId id="765" r:id="rId65"/>
    <p:sldId id="579" r:id="rId66"/>
    <p:sldId id="756" r:id="rId67"/>
    <p:sldId id="759" r:id="rId68"/>
    <p:sldId id="760" r:id="rId69"/>
    <p:sldId id="761" r:id="rId70"/>
    <p:sldId id="762" r:id="rId71"/>
    <p:sldId id="763" r:id="rId72"/>
    <p:sldId id="764" r:id="rId73"/>
    <p:sldId id="757" r:id="rId74"/>
    <p:sldId id="758" r:id="rId75"/>
    <p:sldId id="408" r:id="rId76"/>
    <p:sldId id="610" r:id="rId77"/>
    <p:sldId id="611" r:id="rId78"/>
    <p:sldId id="606" r:id="rId79"/>
    <p:sldId id="360" r:id="rId80"/>
    <p:sldId id="369" r:id="rId81"/>
    <p:sldId id="766" r:id="rId82"/>
    <p:sldId id="426" r:id="rId83"/>
    <p:sldId id="428" r:id="rId84"/>
    <p:sldId id="434" r:id="rId85"/>
    <p:sldId id="703" r:id="rId86"/>
    <p:sldId id="725" r:id="rId87"/>
    <p:sldId id="670" r:id="rId88"/>
    <p:sldId id="671" r:id="rId89"/>
    <p:sldId id="767" r:id="rId90"/>
    <p:sldId id="768" r:id="rId91"/>
    <p:sldId id="722" r:id="rId92"/>
    <p:sldId id="769" r:id="rId93"/>
    <p:sldId id="770" r:id="rId94"/>
    <p:sldId id="771" r:id="rId95"/>
    <p:sldId id="772" r:id="rId96"/>
    <p:sldId id="773" r:id="rId97"/>
    <p:sldId id="774" r:id="rId98"/>
    <p:sldId id="775" r:id="rId99"/>
    <p:sldId id="776" r:id="rId100"/>
    <p:sldId id="777" r:id="rId101"/>
    <p:sldId id="778" r:id="rId102"/>
    <p:sldId id="779" r:id="rId103"/>
    <p:sldId id="780" r:id="rId104"/>
    <p:sldId id="745" r:id="rId105"/>
    <p:sldId id="580" r:id="rId106"/>
    <p:sldId id="427" r:id="rId107"/>
    <p:sldId id="746" r:id="rId108"/>
    <p:sldId id="609" r:id="rId109"/>
    <p:sldId id="608" r:id="rId110"/>
    <p:sldId id="721" r:id="rId111"/>
    <p:sldId id="651" r:id="rId112"/>
    <p:sldId id="748" r:id="rId113"/>
    <p:sldId id="747" r:id="rId114"/>
    <p:sldId id="285" r:id="rId1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0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99"/>
    <p:restoredTop sz="96911"/>
  </p:normalViewPr>
  <p:slideViewPr>
    <p:cSldViewPr snapToGrid="0" snapToObjects="1">
      <p:cViewPr varScale="1">
        <p:scale>
          <a:sx n="97" d="100"/>
          <a:sy n="97" d="100"/>
        </p:scale>
        <p:origin x="216" y="1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presProps" Target="pres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viewProps" Target="view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393A35-8ACF-F247-806A-2E4A27573377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108259-3F22-F04B-A039-3AF075CEA1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910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69335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92121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53603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00370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43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80533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51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62562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85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1320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2006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6615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15947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5780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51140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06814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93805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8E603F-7309-4343-BAAA-3678A0972B5B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9462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F691E3-DCAB-634F-90E3-A12CCC3349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02A4CC1-A3A6-7947-9011-C9B0AEABAF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3B0E29B-F226-7746-B0DA-FF7BA1011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964459-09BF-DF4A-8C5B-5ADD6C59A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93B1FB8-FD72-634A-B296-1BF4C6AF9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535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D5C516-4AFD-7544-AED1-8D910B577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CD3061D-6CA3-0E4D-B12E-79320DA326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A42369-57B3-804C-8DB2-AE40ADBA0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8FFFBF-7D4D-1A4E-A33A-AE38F70EB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D33495-F719-7F4D-A77B-D7DDEDD7F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811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9E27409-7801-E24F-976B-6B0A784E34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79C5B41-9C58-7248-9BC6-C2CCB18B4C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05DABC-5761-A645-9473-09DD42BA5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09C2481-39E2-2044-AF67-36028684D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579F2A-84A9-7846-A255-10B8FC91A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400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11/29/20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44712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7E0401-42E5-BA4B-94B1-768C57537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889A29-B75C-2F48-8AC6-C9ED40BABB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2DC250-1938-5B4C-A9D3-6A682B28E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484559-9682-A54E-B4FD-04A00B2B2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D28C3E-CE72-764E-AFC0-F5DA5CA4B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802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2A2A62-AA6F-2440-B310-2124F8EFC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ADDDC5-C6A1-4546-BD07-54DD658FB7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9C39AE-5FA7-7A47-B6DF-EBBDAA0BA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7AEE99-D8F6-5144-82FD-772B0920B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FB3D93-8A18-A04C-94A9-772678435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079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0F3735-8861-6B45-83CB-7C9D1D395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08AD1C-6DE6-1E49-983A-E8F750A460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A750D0D-85D2-7F46-B04E-D63E7D7E0C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674C276-27C0-914F-85E6-AE9281FAD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453AA89-F964-6F4A-8911-8D870AE06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BD6A26F-BEAC-0543-9932-133D44637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774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2C5BC6-AD87-3C45-AE83-F1BB9316E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BC865EC-0043-554A-8C0D-E4F475FDD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D7C21A-944D-8C4D-82BF-95B92E05AF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8518B1F-51D4-5448-A1BF-BD7476C141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E289A77-5BC3-F34D-AB98-19D299D93A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4841D4D-6658-BF4A-903B-58046F2F6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5B4C2EE-1112-6D41-AAB8-48FFCAF59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53B7362-6809-664B-A5FF-3CCAC8ECE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31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D29063-3B71-4F48-AC81-988E0B652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851B277-46F0-5F49-AFD4-9CFCE12B1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74E7AAE-BFA6-7F4D-BBE5-E154C5F4B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A26B40E-E6BF-E349-B3A3-388EE4C04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152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C19951-E8F5-9141-AC06-CA6E7A75C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E708CF0-C568-A047-9049-EDBCB5B95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B4599A7-5A13-534B-B7CF-BFDFCD12B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470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976B62-2D9A-8243-8D73-C136C31D0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BB598F-2594-094F-B479-AA845EE52B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E796F9A-D6F2-5445-97A9-4C3C2EB63E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5916C8D-EDD4-C848-843E-2C27B9B16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7A38D46-2B79-D247-9614-DA6122A3E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724A0DC-B796-BB41-9955-76188DBDF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721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C5BEB5-8211-4C43-9A54-DD4997034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67E4604-BA0C-3240-B2B4-ACFAD1E369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49AAABA-B594-FC4F-A69B-9171778AF0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C4A84E0-218A-2345-9D8F-4CE5D341C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11878-AB3E-4742-A7F3-28166C18F544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CEE75C3-4015-454C-A9E2-BBF0A63F3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51B0FC-628F-DE4E-BEBE-BC69F84FB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576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0732DC-E95A-9344-886E-45A51FBAF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50F2FF1-9CF6-7B43-9235-5514E82533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734E5D-F1B8-0349-8B6D-C40F458A8F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11878-AB3E-4742-A7F3-28166C18F544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C62134-7736-6240-9D85-7C5BDD1486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605CA4-35D7-304F-B83F-8C597DE55F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A6442-E071-DA41-9493-555913295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177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d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350976/93e5e111cbfb5c03e38e2cf2f18719c447302cfd/#dst13" TargetMode="External"/><Relationship Id="rId2" Type="http://schemas.openxmlformats.org/officeDocument/2006/relationships/hyperlink" Target="http://www.consultant.ru/document/cons_doc_LAW_350976/93e5e111cbfb5c03e38e2cf2f18719c447302cfd/#dst100023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onsultant.ru/document/cons_doc_LAW_350976/93e5e111cbfb5c03e38e2cf2f18719c447302cfd/#dst100027" TargetMode="Externa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4"/>
          <p:cNvSpPr>
            <a:spLocks noGrp="1"/>
          </p:cNvSpPr>
          <p:nvPr>
            <p:ph type="ctrTitle"/>
          </p:nvPr>
        </p:nvSpPr>
        <p:spPr>
          <a:xfrm>
            <a:off x="668740" y="1509385"/>
            <a:ext cx="10849970" cy="3130853"/>
          </a:xfrm>
        </p:spPr>
        <p:txBody>
          <a:bodyPr>
            <a:no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Практики государственно-корпоративных закупок</a:t>
            </a:r>
            <a:b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(закупки в рамках Закона № 223-ФЗ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проекции решений и предписаний органов контроля)</a:t>
            </a:r>
            <a:endParaRPr lang="ru-RU" altLang="ru-RU" sz="4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 txBox="1">
            <a:spLocks/>
          </p:cNvSpPr>
          <p:nvPr/>
        </p:nvSpPr>
        <p:spPr bwMode="auto">
          <a:xfrm>
            <a:off x="535460" y="4962160"/>
            <a:ext cx="6916218" cy="1497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2800" b="0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Arial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Arial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Arial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Arial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Arial" charset="0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Arial" charset="0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Arial" charset="0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Кикавец Виталий Викторович, </a:t>
            </a:r>
            <a:b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заведующего кафедрой финансового права ФГБОУВО «Российский государственный университет правосудия», </a:t>
            </a:r>
            <a:r>
              <a:rPr lang="ru-RU" alt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к.ю.н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доцент</a:t>
            </a:r>
            <a:r>
              <a:rPr lang="ru-RU" sz="16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ru-RU" sz="2000" b="1" kern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95679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CE8A53-FA91-4E4F-A8BE-226B0E0DC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6BADC-E404-E847-BA92-C9E3D3F34D72}" type="slidenum">
              <a:rPr lang="ru-RU" smtClean="0"/>
              <a:t>10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AF0701-1174-EB40-B152-10547B77F9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521" y="423081"/>
            <a:ext cx="11489383" cy="5851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89530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8E8A87-58CA-454F-9D1C-B85802F89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051" y="100082"/>
            <a:ext cx="11357113" cy="78781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!!! ДРОБЛЕНИЕ ЗАКУПОК !!! </a:t>
            </a:r>
            <a:b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поставщик или несколько –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имеет значения !!!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DC09CA-3619-7840-90A8-2DD523939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051" y="1126434"/>
            <a:ext cx="11516140" cy="555266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Судами АП (26.09.2010) и КАС (23.01.2020) отменено решение АС Пермского края от 27.06.2019 г. по делу №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А50-9973/2019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 и КАС поддержали решение УФАС - ЗАК нарушил 1-17 Закона № 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135-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 – искусственно разделил ТРУ, направленные на достижение ед.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хоз.цели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(настройка и монтаж оборудования, поставка неона), что привело либо могло привести к ограничению, устранению, недопущению конкуренции на соответствующем товарном рынке. 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 заключил ряд договоров (до 500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т.р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 на общую сумму 2 535 235 р.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 ТРУ у ЕП в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10 п. 1 ст. 40 ПОЗ (на сумму, не превышающую 500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т.р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.). </a:t>
            </a:r>
          </a:p>
          <a:p>
            <a:pPr marL="0" indent="0" algn="just">
              <a:buNone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Объективных причин, препятствовавших ЗАК своевременно провести конкурентные закупки вместо 6 у ЕП, ввиду </a:t>
            </a:r>
            <a:r>
              <a:rPr lang="ru-RU" sz="30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 технологического, экономического или иного характера, из материалов дела не следует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СУДЫ, УФАС - фактически договоры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представляют единую сделку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искусственно раздробленную и оформленную 6 самостоятельными договорами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формального соблюдения ограничений, предусмотренных ПОЗ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BC84174-994A-D942-9FA0-F731181DB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100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60712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8E8A87-58CA-454F-9D1C-B85802F89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051" y="192847"/>
            <a:ext cx="11622158" cy="80106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!!! ДРОБЛЕНИЕ ЗАКУПОК !!!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(ежемесячное заключение мал. договоров)</a:t>
            </a:r>
            <a:endParaRPr lang="ru-RU" sz="20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DC09CA-3619-7840-90A8-2DD523939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051" y="1099930"/>
            <a:ext cx="11516140" cy="557916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АС Красноярского края от 26.09.2018 по делу №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А33-13046/2018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изменения АП (14.12.2018) поддержала УФАС о нарушении ЗАК и ФГУП «Охрана» № 135-ФЗ. (по жалобе ЧОО). </a:t>
            </a:r>
          </a:p>
          <a:p>
            <a:pPr marL="0" indent="0" algn="ct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УФАС признаки нарушения п. 3 ч. 4 ст. 11 №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135-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 (</a:t>
            </a:r>
            <a:r>
              <a:rPr lang="ru-RU" sz="2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соглашения путем неконкурентного заключения договоров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marL="0" indent="0" algn="ctr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сумма договоров с ФГУП «Охрана», составила 1 495 225, 20 руб. 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ФАС – ЗАК нарушил условия ПОЗ с ЕП (до 500 тыс. руб.), ЗАК имел единую потребность в услугах охраны, общая стоимость которой превышала установленное ограничение в ПОЗ. 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Довод ЗАК о том, что оно не могло отказаться от заключения спорных договоров в связи с возникновением </a:t>
            </a:r>
            <a:r>
              <a:rPr lang="ru-RU" sz="24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 жизни и здоровью детей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оставшихся без охраны после расторжения договора с ЧОО, не был принят во внимание </a:t>
            </a:r>
            <a:r>
              <a:rPr lang="ru-RU" sz="24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отсутствием ЧС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наличием у ЗАК возможности заблаговременно организовать и провести закупку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охранных услуг на весь период летнего отдыха детей.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F7688B6-945F-AE4D-9258-F065AE71B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101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56947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DDC09CA-3619-7840-90A8-2DD523939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051" y="993912"/>
            <a:ext cx="11516140" cy="568518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АС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обл. от 15.11.2019 по делу №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А43-8699/2019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изменения АП (14.02.2020) КАС (26.06,2020) поддержала УФАС о нарушении ЗАК и Поставщик № 135-ФЗ. (по жалобе доброжелателей). 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УФАС признаки нарушения п. 3 ч. 4 ст. 11 №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135-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 (</a:t>
            </a: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соглашения путем неконкурентного заключения договоров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Так, согласно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1.2 п.1 ст. 54 ПОЗ проведение закупки у ЕП осуществляется на сумму, не превышающую 100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 учетом налогов по одной сделке.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проверочных мероприятий УФАС установила, что в период с ноября 2015 года по 2017 год (включительно) ЗАК заключал договоры с ЕП без проведения конкурентных закупок, предметом которых являлась поставка одних и тех же товаров в течение определенного календарного периода.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Группировка ЗАК продуктов питания - сумма каждого договора - 100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ФАС доказала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антиконкурентные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последствия заключенного соглашения, поскольку в результате заключения ЗАК договоров с ЕП,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поставщик получил доступ к поставке по максимально возможной цене, без участия в конкурентной борьбе, без подачи предложений о снижении цены контракта.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4D6F98FD-7C8F-664B-AAC8-4BB065A88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051" y="113334"/>
            <a:ext cx="11622158" cy="80106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!!! ДРОБЛЕНИЕ ЗАКУПОК !!!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(ежемесячное заключение мал. договоров)</a:t>
            </a:r>
            <a:endParaRPr lang="ru-RU" sz="20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63812AC-3365-084B-89CC-A5D7106CE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102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01878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8E8A87-58CA-454F-9D1C-B85802F89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051" y="100083"/>
            <a:ext cx="11622158" cy="72155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!!! ДРОБЛЕНИЕ ЗАКУПОК !!!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антиконкурентном соглашении </a:t>
            </a:r>
            <a:endParaRPr lang="ru-RU" sz="16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DC09CA-3619-7840-90A8-2DD523939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051" y="1060174"/>
            <a:ext cx="11516140" cy="561892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 г. Москвы от 03.10.2019 по делу №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А40-5354/2019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признал недействительным договор подряда (работы выполнены, акты подписаны, ЗАК не оплачивает).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подряда является недействительным: заключен в нарушение ч. 1 ст. 17 Закона №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135-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ФЗ, в нарушение п. п. 1, 2 ч.1, ч. 5.1 ст. 3, ч. 2 ст. 4 Закона №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223-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ФЗ, выраженного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искусственном дроблении единого предмета закупок на 81 договор в целях заключения с ЕП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обход применения конкурентных процедур, что привело </a:t>
            </a:r>
            <a:r>
              <a:rPr lang="ru-RU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недопущению конкуренции на рынке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ремонтно-строительных работ, создало ООО «ДИПТЕХ»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преимущественные условия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проведении закупок, в том числе путем </a:t>
            </a:r>
            <a:r>
              <a:rPr lang="ru-RU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доступа к информации в приоритетном порядке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нарушило принципы закупок, а также повлекло нарушение публичных интересов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либо прав и охраняемых законом интересов третьих лиц. 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773D98E-C654-2545-AD5C-2A3F82BEF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103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94358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117F9D35-B270-FD48-ADE0-C3FFBBC3289D}"/>
              </a:ext>
            </a:extLst>
          </p:cNvPr>
          <p:cNvSpPr txBox="1">
            <a:spLocks/>
          </p:cNvSpPr>
          <p:nvPr/>
        </p:nvSpPr>
        <p:spPr>
          <a:xfrm>
            <a:off x="3138489" y="2897776"/>
            <a:ext cx="5915025" cy="21123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НЕУСТОЙКА</a:t>
            </a:r>
            <a:endParaRPr lang="ru-RU" sz="2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1EE2C5C-986C-A245-B58F-29A0FCABE37B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104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74641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83EBA2-4084-894B-97F0-83CB020A3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661" y="0"/>
            <a:ext cx="10373139" cy="113157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Неустойка по 223-ФЗ не может рассчитываться по ПП РФ № 1063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ее расчет ДБ установлен в договоре</a:t>
            </a:r>
          </a:p>
        </p:txBody>
      </p:sp>
      <p:sp>
        <p:nvSpPr>
          <p:cNvPr id="67586" name="Объект 2">
            <a:extLst>
              <a:ext uri="{FF2B5EF4-FFF2-40B4-BE49-F238E27FC236}">
                <a16:creationId xmlns:a16="http://schemas.microsoft.com/office/drawing/2014/main" id="{94B211D5-2C36-004B-A017-22C3F45E9E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861" y="1230003"/>
            <a:ext cx="10986052" cy="502792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Определением ВС РФ от 29.08.2019 № 305-ЭС19-8124 отменены решение АС Москвы от </a:t>
            </a:r>
            <a:r>
              <a:rPr lang="ru-RU" b="1" dirty="0">
                <a:solidFill>
                  <a:srgbClr val="070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20.12.2018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постановление 9ААС от 14.02.2019 по делу </a:t>
            </a:r>
            <a:r>
              <a:rPr lang="ru-RU" b="1" dirty="0">
                <a:solidFill>
                  <a:srgbClr val="070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А40-199887/2018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взыскании штрафа по договору.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заключен по итогам ЗП в рамках 223-ФЗ, в связи с чем </a:t>
            </a:r>
            <a:r>
              <a:rPr lang="ru-RU" b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по 1063, не подлежат применению. </a:t>
            </a:r>
            <a:endParaRPr lang="ru-RU" sz="1800" dirty="0">
              <a:solidFill>
                <a:srgbClr val="0C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силу 421 ГК РФ стороны вправе установить в договоре ответственность в виде неустойки за ненадлежащее исполнение обязательств.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такое условие должно быть четко выражено в договоре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указанием размера и вида штрафных санкций, порядка их определения, оснований для применения (п. 2 ст. 1, ст. 421 ГК РФ). </a:t>
            </a:r>
          </a:p>
          <a:p>
            <a:pPr marL="0" indent="0" algn="ctr">
              <a:buNone/>
            </a:pPr>
            <a:r>
              <a:rPr lang="ru-RU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Ссылки на Правила 1063 в рамках 223-ФЗ НЕДОСТАТОЧНО !!!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F4413AD-A53C-DD4B-89FE-5C1C501B3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36214-98B1-5E4D-A971-B5F82383EE3A}" type="slidenum">
              <a:rPr lang="ru-RU" smtClean="0"/>
              <a:t>105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2032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83EBA2-4084-894B-97F0-83CB020A3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191" y="170171"/>
            <a:ext cx="10071651" cy="81725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Пеня за просрочку гарантийного обязательства – только если ее расчет установлен в договоре</a:t>
            </a:r>
          </a:p>
        </p:txBody>
      </p:sp>
      <p:sp>
        <p:nvSpPr>
          <p:cNvPr id="67586" name="Объект 2">
            <a:extLst>
              <a:ext uri="{FF2B5EF4-FFF2-40B4-BE49-F238E27FC236}">
                <a16:creationId xmlns:a16="http://schemas.microsoft.com/office/drawing/2014/main" id="{94B211D5-2C36-004B-A017-22C3F45E9E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609" y="1095376"/>
            <a:ext cx="10972800" cy="515302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АС Москвы от </a:t>
            </a:r>
            <a:r>
              <a:rPr lang="ru-RU" b="1" dirty="0">
                <a:solidFill>
                  <a:srgbClr val="070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06.06.2018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делу </a:t>
            </a:r>
            <a:r>
              <a:rPr lang="ru-RU" b="1" dirty="0">
                <a:solidFill>
                  <a:srgbClr val="070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А40-248557/2017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изменения АП и КАС (22.11.2018)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отказано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 во взыскании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просрочку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гарантийного ремонта.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Суды -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договором не предусмотрен размер и порядок расчета неустойки за просрочку исполнения 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Пеня применяется только в случае просрочки исполнения обязательства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поставке товара.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Размер определяется на основании накладных ТОРГ-12 (подтверждающих фактическое исполнение обязательств).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попытке применения формулы договора к расчету неустойки - она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равняется нулю -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обязательство исполнено в полном объеме, и разность (Ц) - (В)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равна нулю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Аналогия закона  (ПП РФ 1063) к спорным правоотношениям не уместна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Определением ВС РФ от </a:t>
            </a:r>
            <a:r>
              <a:rPr lang="ru-RU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05.04.2019 № 305-ЭС18-25253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отказано в передаче в ЭК коллегию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F4413AD-A53C-DD4B-89FE-5C1C501B3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36214-98B1-5E4D-A971-B5F82383EE3A}" type="slidenum">
              <a:rPr lang="ru-RU" smtClean="0"/>
              <a:t>106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76138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117F9D35-B270-FD48-ADE0-C3FFBBC3289D}"/>
              </a:ext>
            </a:extLst>
          </p:cNvPr>
          <p:cNvSpPr txBox="1">
            <a:spLocks/>
          </p:cNvSpPr>
          <p:nvPr/>
        </p:nvSpPr>
        <p:spPr>
          <a:xfrm>
            <a:off x="3138489" y="2897776"/>
            <a:ext cx="5915025" cy="21123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</a:t>
            </a:r>
            <a:endParaRPr lang="ru-RU" sz="2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D3E559C-C84C-9C44-A4FE-82D30FC7D6C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107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39957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8461" y="0"/>
            <a:ext cx="6943298" cy="67742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ДОВОДЫ УФАС – для АС НЕ ИНТЕРЕСНЫ!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935" y="1143000"/>
            <a:ext cx="10727140" cy="50673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АС Москвы от </a:t>
            </a:r>
            <a:r>
              <a:rPr lang="ru-RU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02.07.2019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делу </a:t>
            </a:r>
            <a:r>
              <a:rPr lang="ru-RU" sz="27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А40-70568/19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оставленным без изменения судом АП (10.10.2019) отказано УЗ в признании незаконными торгов (отклонение по недостоверной информации)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УФАС по г. Москве от 11.03.2019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делу № 1-00-550/77-19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ЗАК нарушил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(отклонение заявителя по результатам экспертизы ранее направленных сведений)</a:t>
            </a:r>
          </a:p>
          <a:p>
            <a:pPr marL="0" indent="0" algn="just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УФАС установлено нарушение пп.1 ч. 1 ст. 3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223-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ФЗ, 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Указанное не может быть принято судом в качестве основания для удовлетворения исковых требований, поскольку УФАС по г. Москве </a:t>
            </a:r>
            <a:r>
              <a:rPr lang="ru-RU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является органом судебной власти, его решения не являются преюдициальными для федеральных судов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108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9778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4730" y="161641"/>
            <a:ext cx="9263271" cy="67742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Внимание на основания для обжалования в рамках 223-ФЗ (1)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3081" y="968991"/>
            <a:ext cx="11273050" cy="5307985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АС ВСО от </a:t>
            </a:r>
            <a:r>
              <a:rPr lang="ru-RU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03.08.2017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делу </a:t>
            </a:r>
            <a:r>
              <a:rPr lang="ru-RU" sz="36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А19-15890/2016</a:t>
            </a:r>
            <a:r>
              <a:rPr lang="ru-RU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6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 18.1 </a:t>
            </a:r>
            <a:r>
              <a:rPr lang="ru-RU" sz="20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№ 135-ФЗ установлен порядок рассмотрения УФАС жалоб. </a:t>
            </a:r>
            <a:endParaRPr lang="ru-RU" sz="1800" dirty="0">
              <a:solidFill>
                <a:srgbClr val="0A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случае, если торги признаны несостоявшимися, а также при организации и проведении закупок в соответствии с 223-ФЗ, за исключением жалоб, рассмотрение которых предусмотрено 44-ФЗ).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силу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ст. 3 </a:t>
            </a:r>
            <a:r>
              <a:rPr lang="ru-RU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223-ФЗ УЗ вправе обжаловать в УФАС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порядке, установленном УФАС</a:t>
            </a:r>
            <a:r>
              <a:rPr lang="ru-RU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действия (бездействие) ЗАК при закупке ТРУ в случаях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(норма императивная, обязывающая 18.1 ее учитывать</a:t>
            </a:r>
            <a:r>
              <a:rPr lang="ru-RU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endParaRPr lang="ru-RU" sz="1800" dirty="0">
              <a:solidFill>
                <a:srgbClr val="0A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неразмещения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ЕИС ПОЗ и соответствующих изменений или нарушения сроков такого размещения;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предъявления к УЗ требования о представлении документов, не предусмотренных ДОЗ;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осуществления заказчиками закупки ТРУ в отсутствие утвержденного и размещенного в ЕИС ПОЗ и без применения положений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44-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4)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неразмещения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размещения в ЕИС недостоверной информации о годовом объеме закупки, которую заказчики обязаны осуществить у МСП.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109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836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CE8A53-FA91-4E4F-A8BE-226B0E0DC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6BADC-E404-E847-BA92-C9E3D3F34D72}" type="slidenum">
              <a:rPr lang="ru-RU" smtClean="0"/>
              <a:t>11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F53D428-F950-954E-8A23-4D71838182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310" y="1114098"/>
            <a:ext cx="8523890" cy="513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74492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270" y="161641"/>
            <a:ext cx="9024731" cy="67742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Внимание на основания для обжалования в рамках 223-ФЗ (2)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5043" y="1238251"/>
            <a:ext cx="11661914" cy="5038725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АС ВСО от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03.08.2017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делу </a:t>
            </a:r>
            <a:r>
              <a:rPr lang="ru-RU" sz="36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А19-15890/2016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</a:t>
            </a:r>
            <a:r>
              <a:rPr lang="ru-RU" sz="32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УЗ обжаловать в судебном порядке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(бездействие) ЗАК при закупке ТРУ предусмотрено в </a:t>
            </a:r>
            <a:r>
              <a:rPr lang="ru-RU" sz="40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9 ст. 3 </a:t>
            </a:r>
            <a:r>
              <a:rPr lang="ru-RU" sz="32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223-ФЗ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ограничено какими-либо условиями, как это определено при обращении с жалобой в УФАС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правовое значение имеет как порядок обжалования, так и исчерпывающий перечень случаев нарушений процедуры закупки, предусматривающий право УЗ на обжалование в административном порядке.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110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66958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7826" y="247933"/>
            <a:ext cx="8359029" cy="451881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Срок на обжалование – только 10 дней !!!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1319" y="859808"/>
            <a:ext cx="11354938" cy="563652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АС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обл. от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04.07.2019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делу </a:t>
            </a:r>
            <a:r>
              <a:rPr lang="ru-RU" sz="32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А60-14380/19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оставленным без изменения судом АП (20.10.2019) удовлетворены требования ЗАК о признании незаконным решения и предписания УФАС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толкование и применение положений ч.4 ст. 18.1 Закона № 135-ФЗ подлежит осуществлению с учетом специфики регулируемых ею правоотношений для достижения и соблюдения всех перечисленных ранее целей и принципов.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специфика регулируемых правоотношений заключается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скоротечности закупочных процедур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 оперативного реагирования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стороны УФАС на поступившую жалобу.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10-дневный срок является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пресекательным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по его истечении УФАС утрачивает право на рассмотрение жалобы в порядке ст.18.1 Закона № 135-ФЗ. 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нормы публичного права не подлежат расширительному толкованию, а их применение, с учетом высокой концентрации в регулируемых ими правоотношениях публично-правовых элементов, 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исходя из необходимости соблюдения баланса частных и публичных интересов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которым в этой сфере ограничены полномочия административных органов в </a:t>
            </a:r>
            <a:r>
              <a:rPr lang="ru-RU" sz="1800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 Постановления КС РФ от 29.03.2011 №</a:t>
            </a:r>
            <a:r>
              <a:rPr lang="en-US" sz="1800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2-</a:t>
            </a:r>
            <a:r>
              <a:rPr lang="ru-RU" sz="1800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АНАЛОГИЧНАЯ ПОЗИЦИЯ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решение АС РТ от </a:t>
            </a:r>
            <a:r>
              <a:rPr lang="ru-RU" sz="20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05.03.2019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делу </a:t>
            </a:r>
            <a:r>
              <a:rPr lang="ru-RU" sz="20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36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А65-8913/19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оставленным без изменения судом АП (02.10.2019) и КАС (20.01.2020)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111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723352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1C1BB3E-FC8E-AD4E-9FDF-E4C4B9B2C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374" y="1114426"/>
            <a:ext cx="10866783" cy="5248275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обжаловании акта и предписания УФАС в рамках нарушения антимонопольного законодательства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исполнение предписания приостанавливается до вступления решения АС в законную силу (</a:t>
            </a:r>
            <a:r>
              <a:rPr lang="ru-RU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ч.2 ст.52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данном случае обжалование в порядке гл. 9 Закона № 135-ФЗ.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 18.1 Закона № 135-ФЗ установлен особый самостоятельный порядок рассмотрения УФАС жалоб на нарушение процедуры торгов и порядка заключения договоров.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 ч. 2 ст. 52 Закона № 135-ФЗ не распространяются на случаи выдачи УФАС предписаний по итогам рассмотрения жалоб в порядке ст. 18.1.</a:t>
            </a:r>
          </a:p>
          <a:p>
            <a:pPr marL="0" indent="0" algn="ctr">
              <a:buNone/>
            </a:pPr>
            <a:r>
              <a:rPr lang="ru-RU" sz="22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предписания УФАС (п. 3.1 ч. 1 ст. 23 135-ФЗ), может быть </a:t>
            </a:r>
            <a:r>
              <a:rPr lang="ru-RU" sz="225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приостановлено исключительно в случае принятия судом соответствующих обеспечительных мер </a:t>
            </a:r>
            <a:r>
              <a:rPr lang="ru-RU" sz="22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виде приостановления действия предписания в установленном порядке, по аналогии с практикой рассмотрения споров в соответствии с Законом № 44-ФЗ.</a:t>
            </a:r>
            <a:endParaRPr lang="ru-RU" sz="1425" dirty="0">
              <a:solidFill>
                <a:srgbClr val="0A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5DDC9B5-273C-CE49-A8C2-BA00010F8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6BADC-E404-E847-BA92-C9E3D3F34D72}" type="slidenum">
              <a:rPr lang="ru-RU" smtClean="0"/>
              <a:t>112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5E83B7D-9763-8844-AFFE-5EED52526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3913" y="1"/>
            <a:ext cx="10946296" cy="976779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ФАС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12.09.2019 г. № ИА/79982/19 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рассмотрении жалоб в рамках ст. 18.1 Закона № 135-ФЗ»</a:t>
            </a:r>
          </a:p>
        </p:txBody>
      </p:sp>
    </p:spTree>
    <p:extLst>
      <p:ext uri="{BB962C8B-B14F-4D97-AF65-F5344CB8AC3E}">
        <p14:creationId xmlns:p14="http://schemas.microsoft.com/office/powerpoint/2010/main" val="3710206059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8461" y="0"/>
            <a:ext cx="6943298" cy="67742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ВЗЫСКАНИЕ УБЫТКОВ С УФАС 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6349" y="1142999"/>
            <a:ext cx="10880034" cy="557847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АС Хабаровского края от </a:t>
            </a:r>
            <a:r>
              <a:rPr lang="ru-RU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19.06.2020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делу </a:t>
            </a:r>
            <a:r>
              <a:rPr lang="ru-RU" sz="27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А73-23112/19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удовлетворены требования ЗАК о взыскании с РФ (в лице ФАС России) в пользу ЗАК (ФКП «Аэропорты Дальнего Востока») убытки в размере 1 295 000,00 руб.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Убытки связаны с решением и предписанием УФАС об отмене торгов и заново – поэтому разница между первым победителем и вторым взыскана.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 – оспоренное решение и предписание УФАС в параллельном заседании суда – решение АС Хабаровского края от 13.08.2019 по делу № А73-11277/2019 – без изменения АП (11.10.2019) и КАС (24.03.2020).</a:t>
            </a:r>
          </a:p>
          <a:p>
            <a:pPr marL="0" indent="0" algn="ctr"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 жалоба постановление 6ААС от 14.10.2020 № 06АП-3622/2020 решение АС отменить – в иске к ФАС отказать!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ФКП не представило достоверных доказательств,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подтверждающих причинение ему убытков в виде упущенной выгоды и наличие причинной связи между действиями УФАС и заявленными к взысканию убытками.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(не доказал, что принял все меры в целях недопущения или минимизации заявленных убытков, учитывая возможность не заключения договора себе в убыток или уменьшения стоимости работ. Расходы, которые не выходят за рамки обычной хозяйственной деятельности и предпринимательского риска возмещению не подлежат. </a:t>
            </a:r>
          </a:p>
          <a:p>
            <a:pPr marL="0" indent="0" algn="just">
              <a:buNone/>
            </a:pP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113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556484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8489" y="2978946"/>
            <a:ext cx="5915025" cy="19957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700" b="1" dirty="0">
                <a:latin typeface="Times New Roman" charset="0"/>
                <a:ea typeface="Times New Roman" charset="0"/>
                <a:cs typeface="Times New Roman" charset="0"/>
              </a:rPr>
              <a:t>БЛАГОДАРЮ ЗА ВНИМАНИЕ!</a:t>
            </a:r>
          </a:p>
          <a:p>
            <a:pPr marL="0" indent="0" algn="ctr">
              <a:buNone/>
            </a:pPr>
            <a:r>
              <a:rPr lang="en-US" sz="2700" dirty="0" err="1">
                <a:latin typeface="Times New Roman" charset="0"/>
                <a:ea typeface="Times New Roman" charset="0"/>
                <a:cs typeface="Times New Roman" charset="0"/>
              </a:rPr>
              <a:t>vumo@rambler.ru</a:t>
            </a:r>
            <a:endParaRPr lang="ru-RU" sz="27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D2A21488-1B80-3D40-81E7-64FE7C9CE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36214-98B1-5E4D-A971-B5F82383EE3A}" type="slidenum">
              <a:rPr lang="ru-RU" smtClean="0"/>
              <a:t>114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2658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CE8A53-FA91-4E4F-A8BE-226B0E0DC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6BADC-E404-E847-BA92-C9E3D3F34D72}" type="slidenum">
              <a:rPr lang="ru-RU" smtClean="0"/>
              <a:t>12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5AE6D3C-10EF-754D-8E6A-3820B07CE5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9517" y="1145628"/>
            <a:ext cx="8219090" cy="505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786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CE8A53-FA91-4E4F-A8BE-226B0E0DC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6BADC-E404-E847-BA92-C9E3D3F34D72}" type="slidenum">
              <a:rPr lang="ru-RU" smtClean="0"/>
              <a:t>13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128E928-3F41-8C43-9FB4-3CA207CB8B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789" y="1156138"/>
            <a:ext cx="8739515" cy="504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110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CE8A53-FA91-4E4F-A8BE-226B0E0DC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6BADC-E404-E847-BA92-C9E3D3F34D72}" type="slidenum">
              <a:rPr lang="ru-RU" smtClean="0"/>
              <a:t>14</a:t>
            </a:fld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8FC3B88-510E-F54B-83A9-91F7A986B0BB}"/>
              </a:ext>
            </a:extLst>
          </p:cNvPr>
          <p:cNvSpPr/>
          <p:nvPr/>
        </p:nvSpPr>
        <p:spPr>
          <a:xfrm>
            <a:off x="993913" y="2988349"/>
            <a:ext cx="102041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Краткий обзор НПА в сфере закупок</a:t>
            </a: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703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6" name="Прямая соединительная линия 105"/>
          <p:cNvCxnSpPr>
            <a:cxnSpLocks noChangeShapeType="1"/>
          </p:cNvCxnSpPr>
          <p:nvPr/>
        </p:nvCxnSpPr>
        <p:spPr bwMode="auto">
          <a:xfrm flipH="1">
            <a:off x="6471051" y="2898773"/>
            <a:ext cx="826628" cy="29289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92" name="Прямая соединительная линия 91"/>
          <p:cNvCxnSpPr>
            <a:cxnSpLocks noChangeShapeType="1"/>
          </p:cNvCxnSpPr>
          <p:nvPr/>
        </p:nvCxnSpPr>
        <p:spPr bwMode="auto">
          <a:xfrm rot="5400000">
            <a:off x="8993387" y="3049787"/>
            <a:ext cx="205978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15" name="Прямая соединительная линия 114"/>
          <p:cNvCxnSpPr>
            <a:cxnSpLocks noChangeShapeType="1"/>
          </p:cNvCxnSpPr>
          <p:nvPr/>
        </p:nvCxnSpPr>
        <p:spPr bwMode="auto">
          <a:xfrm rot="16200000" flipV="1">
            <a:off x="8920759" y="2093714"/>
            <a:ext cx="298847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4" name="Прямая соединительная линия 123"/>
          <p:cNvCxnSpPr>
            <a:cxnSpLocks noChangeShapeType="1"/>
          </p:cNvCxnSpPr>
          <p:nvPr/>
        </p:nvCxnSpPr>
        <p:spPr bwMode="auto">
          <a:xfrm rot="5400000" flipH="1" flipV="1">
            <a:off x="7852768" y="2135387"/>
            <a:ext cx="39886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5" name="Прямая соединительная линия 124"/>
          <p:cNvCxnSpPr>
            <a:cxnSpLocks noChangeShapeType="1"/>
          </p:cNvCxnSpPr>
          <p:nvPr/>
        </p:nvCxnSpPr>
        <p:spPr bwMode="auto">
          <a:xfrm rot="16200000" flipV="1">
            <a:off x="3952877" y="2035970"/>
            <a:ext cx="321469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6" name="Прямая соединительная линия 125"/>
          <p:cNvCxnSpPr>
            <a:cxnSpLocks noChangeShapeType="1"/>
          </p:cNvCxnSpPr>
          <p:nvPr/>
        </p:nvCxnSpPr>
        <p:spPr bwMode="auto">
          <a:xfrm rot="16200000" flipV="1">
            <a:off x="2881314" y="2120504"/>
            <a:ext cx="428625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2" name="Прямая соединительная линия 81"/>
          <p:cNvCxnSpPr>
            <a:cxnSpLocks noChangeShapeType="1"/>
          </p:cNvCxnSpPr>
          <p:nvPr/>
        </p:nvCxnSpPr>
        <p:spPr bwMode="auto">
          <a:xfrm rot="5400000">
            <a:off x="5047656" y="3130749"/>
            <a:ext cx="15359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5" name="Прямая соединительная линия 84"/>
          <p:cNvCxnSpPr>
            <a:cxnSpLocks noChangeShapeType="1"/>
          </p:cNvCxnSpPr>
          <p:nvPr/>
        </p:nvCxnSpPr>
        <p:spPr bwMode="auto">
          <a:xfrm rot="5400000">
            <a:off x="3011687" y="3130749"/>
            <a:ext cx="15359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76" name="Прямоугольник 75"/>
          <p:cNvSpPr>
            <a:spLocks noChangeArrowheads="1"/>
          </p:cNvSpPr>
          <p:nvPr/>
        </p:nvSpPr>
        <p:spPr bwMode="auto">
          <a:xfrm>
            <a:off x="5720955" y="1446611"/>
            <a:ext cx="750094" cy="4500563"/>
          </a:xfrm>
          <a:prstGeom prst="rect">
            <a:avLst/>
          </a:prstGeom>
          <a:solidFill>
            <a:srgbClr val="FAC090"/>
          </a:solidFill>
          <a:ln w="9525">
            <a:solidFill>
              <a:srgbClr val="FCD5B5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lIns="51311" tIns="25656" rIns="51311" bIns="25656" anchor="ctr"/>
          <a:lstStyle/>
          <a:p>
            <a:pPr algn="ctr">
              <a:defRPr/>
            </a:pPr>
            <a:endParaRPr lang="ru-RU" sz="75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8" name="Прямая соединительная линия 77"/>
          <p:cNvCxnSpPr>
            <a:cxnSpLocks noChangeShapeType="1"/>
          </p:cNvCxnSpPr>
          <p:nvPr/>
        </p:nvCxnSpPr>
        <p:spPr bwMode="auto">
          <a:xfrm flipH="1">
            <a:off x="6363892" y="5495926"/>
            <a:ext cx="3161109" cy="2262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7" name="Прямая соединительная линия 76"/>
          <p:cNvCxnSpPr>
            <a:cxnSpLocks noChangeShapeType="1"/>
          </p:cNvCxnSpPr>
          <p:nvPr/>
        </p:nvCxnSpPr>
        <p:spPr bwMode="auto">
          <a:xfrm rot="10800000">
            <a:off x="2720579" y="5464970"/>
            <a:ext cx="3042047" cy="3095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5" name="Прямая соединительная линия 74"/>
          <p:cNvCxnSpPr>
            <a:cxnSpLocks noChangeShapeType="1"/>
          </p:cNvCxnSpPr>
          <p:nvPr/>
        </p:nvCxnSpPr>
        <p:spPr bwMode="auto">
          <a:xfrm rot="5400000">
            <a:off x="7805144" y="4813102"/>
            <a:ext cx="435769" cy="1071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3" name="Прямая соединительная линия 72"/>
          <p:cNvCxnSpPr>
            <a:cxnSpLocks noChangeShapeType="1"/>
          </p:cNvCxnSpPr>
          <p:nvPr/>
        </p:nvCxnSpPr>
        <p:spPr bwMode="auto">
          <a:xfrm rot="5400000">
            <a:off x="7806930" y="4282679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0" name="Прямая соединительная линия 69"/>
          <p:cNvCxnSpPr>
            <a:cxnSpLocks noChangeShapeType="1"/>
          </p:cNvCxnSpPr>
          <p:nvPr/>
        </p:nvCxnSpPr>
        <p:spPr bwMode="auto">
          <a:xfrm rot="5400000">
            <a:off x="3956449" y="4611291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1" name="Прямая соединительная линия 70"/>
          <p:cNvCxnSpPr>
            <a:cxnSpLocks noChangeShapeType="1"/>
          </p:cNvCxnSpPr>
          <p:nvPr/>
        </p:nvCxnSpPr>
        <p:spPr bwMode="auto">
          <a:xfrm rot="5400000">
            <a:off x="2938465" y="4611291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2" name="Прямая соединительная линия 71"/>
          <p:cNvCxnSpPr>
            <a:cxnSpLocks noChangeShapeType="1"/>
          </p:cNvCxnSpPr>
          <p:nvPr/>
        </p:nvCxnSpPr>
        <p:spPr bwMode="auto">
          <a:xfrm rot="16200000" flipH="1">
            <a:off x="6819305" y="4321374"/>
            <a:ext cx="444104" cy="7144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63" name="Прямая соединительная линия 62"/>
          <p:cNvCxnSpPr>
            <a:cxnSpLocks noChangeShapeType="1"/>
          </p:cNvCxnSpPr>
          <p:nvPr/>
        </p:nvCxnSpPr>
        <p:spPr bwMode="auto">
          <a:xfrm rot="5400000">
            <a:off x="4974434" y="4611291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1" name="Прямая соединительная линия 40"/>
          <p:cNvCxnSpPr>
            <a:cxnSpLocks noChangeShapeType="1"/>
          </p:cNvCxnSpPr>
          <p:nvPr/>
        </p:nvCxnSpPr>
        <p:spPr bwMode="auto">
          <a:xfrm rot="10800000" flipV="1">
            <a:off x="2651522" y="3352800"/>
            <a:ext cx="3107532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2" name="Прямая соединительная линия 41"/>
          <p:cNvCxnSpPr>
            <a:cxnSpLocks noChangeShapeType="1"/>
          </p:cNvCxnSpPr>
          <p:nvPr/>
        </p:nvCxnSpPr>
        <p:spPr bwMode="auto">
          <a:xfrm flipH="1">
            <a:off x="6471048" y="3352800"/>
            <a:ext cx="3061097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6" name="Прямая соединительная линия 45"/>
          <p:cNvCxnSpPr>
            <a:cxnSpLocks noChangeShapeType="1"/>
          </p:cNvCxnSpPr>
          <p:nvPr/>
        </p:nvCxnSpPr>
        <p:spPr bwMode="auto">
          <a:xfrm rot="10800000" flipV="1">
            <a:off x="2667002" y="2265760"/>
            <a:ext cx="310753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7" name="Прямая соединительная линия 46"/>
          <p:cNvCxnSpPr>
            <a:cxnSpLocks noChangeShapeType="1"/>
          </p:cNvCxnSpPr>
          <p:nvPr/>
        </p:nvCxnSpPr>
        <p:spPr bwMode="auto">
          <a:xfrm flipH="1">
            <a:off x="6440092" y="2272904"/>
            <a:ext cx="3084909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7" name="Прямая соединительная линия 36"/>
          <p:cNvCxnSpPr>
            <a:cxnSpLocks noChangeShapeType="1"/>
            <a:stCxn id="13" idx="3"/>
          </p:cNvCxnSpPr>
          <p:nvPr/>
        </p:nvCxnSpPr>
        <p:spPr bwMode="auto">
          <a:xfrm flipH="1">
            <a:off x="5418537" y="4408724"/>
            <a:ext cx="3080818" cy="3111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 rot="10800000">
            <a:off x="2667001" y="4408886"/>
            <a:ext cx="3065860" cy="3095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8" name="Цилиндр 7"/>
          <p:cNvSpPr/>
          <p:nvPr/>
        </p:nvSpPr>
        <p:spPr>
          <a:xfrm>
            <a:off x="5743914" y="1768067"/>
            <a:ext cx="727137" cy="964414"/>
          </a:xfrm>
          <a:prstGeom prst="can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675" b="1" dirty="0">
                <a:latin typeface="Arial" charset="0"/>
                <a:cs typeface="Arial" charset="0"/>
              </a:rPr>
              <a:t>планирование</a:t>
            </a:r>
          </a:p>
        </p:txBody>
      </p:sp>
      <p:sp>
        <p:nvSpPr>
          <p:cNvPr id="9" name="Цилиндр 8"/>
          <p:cNvSpPr/>
          <p:nvPr/>
        </p:nvSpPr>
        <p:spPr>
          <a:xfrm>
            <a:off x="5732433" y="3941826"/>
            <a:ext cx="727137" cy="964413"/>
          </a:xfrm>
          <a:prstGeom prst="can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исполнение</a:t>
            </a:r>
          </a:p>
        </p:txBody>
      </p:sp>
      <p:sp>
        <p:nvSpPr>
          <p:cNvPr id="10" name="Цилиндр 9"/>
          <p:cNvSpPr/>
          <p:nvPr/>
        </p:nvSpPr>
        <p:spPr>
          <a:xfrm>
            <a:off x="5743914" y="2893216"/>
            <a:ext cx="727137" cy="955859"/>
          </a:xfrm>
          <a:prstGeom prst="can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размещение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578208" y="4217373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контракт жизненного цикла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557927" y="4217373"/>
            <a:ext cx="941427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отчет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718268" y="4217373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обеспечение исполнения контракта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684968" y="4217373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приемка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667001" y="4217373"/>
            <a:ext cx="941427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штрафные санкции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570553" y="3168764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Запрос котировок</a:t>
            </a:r>
          </a:p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542621" y="3161110"/>
            <a:ext cx="964413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Запрос предложений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614190" y="3161110"/>
            <a:ext cx="910811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Закупка у единственного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687651" y="3168764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Совместные процедуры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692598" y="3161110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Конкурс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651692" y="3161110"/>
            <a:ext cx="964365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Аукцион в электронной форме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578207" y="2074231"/>
            <a:ext cx="910835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endParaRPr lang="ru-RU" sz="750" b="1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Нормирование в сфере закупок</a:t>
            </a:r>
          </a:p>
          <a:p>
            <a:pPr algn="ctr" eaLnBrk="1" hangingPunct="1">
              <a:defRPr/>
            </a:pPr>
            <a:endParaRPr lang="ru-RU" sz="750" b="1">
              <a:latin typeface="Arial" charset="0"/>
              <a:cs typeface="Arial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96200" y="2074231"/>
            <a:ext cx="910835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endParaRPr lang="ru-RU" sz="750" b="1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Общественное обсуждение закупок</a:t>
            </a:r>
          </a:p>
          <a:p>
            <a:pPr algn="ctr" eaLnBrk="1" hangingPunct="1">
              <a:defRPr/>
            </a:pPr>
            <a:endParaRPr lang="ru-RU" sz="750" b="1">
              <a:latin typeface="Arial" charset="0"/>
              <a:cs typeface="Arial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614190" y="2081885"/>
            <a:ext cx="910811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Начальная (максимальная) цена</a:t>
            </a:r>
            <a:endParaRPr lang="ru-RU" sz="1275">
              <a:latin typeface="Arial" charset="0"/>
              <a:cs typeface="Arial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18268" y="2066577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Обоснование закупок</a:t>
            </a:r>
          </a:p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684968" y="2066577"/>
            <a:ext cx="910835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План-график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667001" y="2074231"/>
            <a:ext cx="941427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План закупок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4718268" y="4714885"/>
            <a:ext cx="918489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08.11.2013 №1005</a:t>
            </a:r>
            <a:r>
              <a:rPr kumimoji="0" lang="ru-RU" sz="750">
                <a:cs typeface="Arial" charset="0"/>
              </a:rPr>
              <a:t> </a:t>
            </a:r>
            <a:r>
              <a:rPr kumimoji="0" lang="ru-RU" sz="675">
                <a:cs typeface="Arial" charset="0"/>
              </a:rPr>
              <a:t>Реестр банковских гарантий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3684968" y="4714885"/>
            <a:ext cx="918489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28.11.2013 №1090</a:t>
            </a:r>
          </a:p>
          <a:p>
            <a:pPr algn="ctr">
              <a:defRPr/>
            </a:pPr>
            <a:r>
              <a:rPr kumimoji="0" lang="ru-RU" sz="675">
                <a:cs typeface="Arial" charset="0"/>
              </a:rPr>
              <a:t>Методика сокращения объемов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2667001" y="4714885"/>
            <a:ext cx="941427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25.11.2013 №1063</a:t>
            </a:r>
          </a:p>
          <a:p>
            <a:pPr algn="ctr">
              <a:defRPr/>
            </a:pPr>
            <a:r>
              <a:rPr kumimoji="0" lang="ru-RU" sz="675">
                <a:cs typeface="Arial" charset="0"/>
              </a:rPr>
              <a:t>Размер штрафа, пени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578208" y="3643315"/>
            <a:ext cx="918489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28.11.2013 №1087 </a:t>
            </a:r>
            <a:r>
              <a:rPr kumimoji="0" lang="ru-RU" sz="675">
                <a:cs typeface="Arial" charset="0"/>
              </a:rPr>
              <a:t>Случаи заключения контракта жизненного цикла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7557927" y="3643315"/>
            <a:ext cx="941427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28.11.2013 №1093 </a:t>
            </a:r>
            <a:r>
              <a:rPr kumimoji="0" lang="ru-RU" sz="600" dirty="0">
                <a:cs typeface="Arial" charset="0"/>
              </a:rPr>
              <a:t>Отчет о результатах исполнения контракта (отдельного этапа)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7557927" y="4694381"/>
            <a:ext cx="941427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18.09.2013 №374 </a:t>
            </a:r>
            <a:r>
              <a:rPr kumimoji="0" lang="ru-RU" sz="675">
                <a:cs typeface="Arial" charset="0"/>
              </a:rPr>
              <a:t>Статистический отчет </a:t>
            </a:r>
          </a:p>
          <a:p>
            <a:pPr algn="ctr">
              <a:defRPr/>
            </a:pPr>
            <a:r>
              <a:rPr kumimoji="0" lang="ru-RU" sz="675">
                <a:cs typeface="Arial" charset="0"/>
              </a:rPr>
              <a:t>1-Контракт</a:t>
            </a:r>
          </a:p>
        </p:txBody>
      </p:sp>
      <p:cxnSp>
        <p:nvCxnSpPr>
          <p:cNvPr id="60" name="Прямая соединительная линия 59"/>
          <p:cNvCxnSpPr>
            <a:cxnSpLocks noChangeShapeType="1"/>
          </p:cNvCxnSpPr>
          <p:nvPr/>
        </p:nvCxnSpPr>
        <p:spPr bwMode="auto">
          <a:xfrm rot="5400000">
            <a:off x="6849668" y="5300663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62" name="Прямоугольник 61"/>
          <p:cNvSpPr/>
          <p:nvPr/>
        </p:nvSpPr>
        <p:spPr>
          <a:xfrm>
            <a:off x="6578208" y="5304250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внутренний финансовый контроль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7588545" y="5303404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ведомственный контроль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8614190" y="5304250"/>
            <a:ext cx="910811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общественный контроль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4741230" y="5304250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процедурный контроль 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3684969" y="5304250"/>
            <a:ext cx="941450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мониторинг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2667001" y="5304250"/>
            <a:ext cx="9643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аудит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6578208" y="4768463"/>
            <a:ext cx="918489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28.11.2013 №1092 </a:t>
            </a:r>
            <a:r>
              <a:rPr kumimoji="0" lang="ru-RU" sz="675">
                <a:cs typeface="Arial" charset="0"/>
              </a:rPr>
              <a:t>Порядок осуществления контроля</a:t>
            </a:r>
          </a:p>
        </p:txBody>
      </p:sp>
      <p:sp>
        <p:nvSpPr>
          <p:cNvPr id="56" name="Цилиндр 55"/>
          <p:cNvSpPr/>
          <p:nvPr/>
        </p:nvSpPr>
        <p:spPr>
          <a:xfrm>
            <a:off x="5743914" y="4982778"/>
            <a:ext cx="727137" cy="964413"/>
          </a:xfrm>
          <a:prstGeom prst="can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контроль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4695306" y="2571745"/>
            <a:ext cx="918489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28.11.2013 №1088</a:t>
            </a:r>
          </a:p>
          <a:p>
            <a:pPr algn="ctr">
              <a:defRPr/>
            </a:pPr>
            <a:r>
              <a:rPr kumimoji="0" lang="ru-RU" sz="675">
                <a:cs typeface="Arial" charset="0"/>
              </a:rPr>
              <a:t>Правила совместных торгов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2659323" y="2571745"/>
            <a:ext cx="918489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31.10.2013 №2019-р</a:t>
            </a:r>
            <a:r>
              <a:rPr kumimoji="0" lang="ru-RU" sz="675">
                <a:cs typeface="Arial" charset="0"/>
              </a:rPr>
              <a:t> Перечень ТРУ</a:t>
            </a:r>
          </a:p>
        </p:txBody>
      </p:sp>
      <p:cxnSp>
        <p:nvCxnSpPr>
          <p:cNvPr id="86" name="Прямая соединительная линия 85"/>
          <p:cNvCxnSpPr>
            <a:cxnSpLocks noChangeShapeType="1"/>
          </p:cNvCxnSpPr>
          <p:nvPr/>
        </p:nvCxnSpPr>
        <p:spPr bwMode="auto">
          <a:xfrm>
            <a:off x="3202782" y="3536158"/>
            <a:ext cx="447675" cy="10715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7" name="Прямая соединительная линия 86"/>
          <p:cNvCxnSpPr>
            <a:cxnSpLocks noChangeShapeType="1"/>
          </p:cNvCxnSpPr>
          <p:nvPr/>
        </p:nvCxnSpPr>
        <p:spPr bwMode="auto">
          <a:xfrm rot="5400000">
            <a:off x="3851078" y="3342679"/>
            <a:ext cx="100013" cy="501254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88" name="Прямоугольник 87"/>
          <p:cNvSpPr/>
          <p:nvPr/>
        </p:nvSpPr>
        <p:spPr>
          <a:xfrm>
            <a:off x="2683274" y="3656015"/>
            <a:ext cx="910835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13.09.2013 №537</a:t>
            </a:r>
          </a:p>
          <a:p>
            <a:pPr algn="ctr">
              <a:defRPr/>
            </a:pPr>
            <a:r>
              <a:rPr kumimoji="0" lang="ru-RU" sz="675">
                <a:cs typeface="Arial" charset="0"/>
              </a:rPr>
              <a:t>Согласование применения закрытых способов</a:t>
            </a:r>
          </a:p>
        </p:txBody>
      </p:sp>
      <p:sp>
        <p:nvSpPr>
          <p:cNvPr id="91" name="Прямоугольник 90"/>
          <p:cNvSpPr/>
          <p:nvPr/>
        </p:nvSpPr>
        <p:spPr>
          <a:xfrm>
            <a:off x="8614190" y="2571745"/>
            <a:ext cx="910835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13.09.2013 №537</a:t>
            </a:r>
          </a:p>
          <a:p>
            <a:pPr algn="ctr">
              <a:defRPr/>
            </a:pPr>
            <a:r>
              <a:rPr kumimoji="0" lang="ru-RU" sz="675">
                <a:cs typeface="Arial" charset="0"/>
              </a:rPr>
              <a:t>Контракт с единственным поставщиком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2666977" y="1477212"/>
            <a:ext cx="918489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21.11.2013 №1043 </a:t>
            </a:r>
            <a:r>
              <a:rPr kumimoji="0" lang="ru-RU" sz="675">
                <a:cs typeface="Arial" charset="0"/>
              </a:rPr>
              <a:t>Требования к планам закупок</a:t>
            </a:r>
          </a:p>
        </p:txBody>
      </p:sp>
      <p:sp>
        <p:nvSpPr>
          <p:cNvPr id="97" name="Прямоугольник 96"/>
          <p:cNvSpPr/>
          <p:nvPr/>
        </p:nvSpPr>
        <p:spPr>
          <a:xfrm>
            <a:off x="3684969" y="1477212"/>
            <a:ext cx="918489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21.11.2013 №1044 </a:t>
            </a:r>
            <a:r>
              <a:rPr kumimoji="0" lang="ru-RU" sz="675">
                <a:cs typeface="Arial" charset="0"/>
              </a:rPr>
              <a:t>Требования к планам-графикам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7596199" y="1477212"/>
            <a:ext cx="918489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10.10.2013 №578</a:t>
            </a:r>
          </a:p>
          <a:p>
            <a:pPr algn="ctr">
              <a:defRPr/>
            </a:pPr>
            <a:r>
              <a:rPr kumimoji="0" lang="ru-RU" sz="675">
                <a:cs typeface="Arial" charset="0"/>
              </a:rPr>
              <a:t>Порядок обсуждения</a:t>
            </a:r>
          </a:p>
        </p:txBody>
      </p:sp>
      <p:sp>
        <p:nvSpPr>
          <p:cNvPr id="100" name="Прямоугольник 99"/>
          <p:cNvSpPr/>
          <p:nvPr/>
        </p:nvSpPr>
        <p:spPr>
          <a:xfrm>
            <a:off x="8606536" y="1477212"/>
            <a:ext cx="918489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02.10.2013 №567</a:t>
            </a:r>
          </a:p>
          <a:p>
            <a:pPr algn="ctr">
              <a:defRPr/>
            </a:pPr>
            <a:r>
              <a:rPr kumimoji="0" lang="ru-RU" sz="675">
                <a:cs typeface="Arial" charset="0"/>
              </a:rPr>
              <a:t>Методы определения цены</a:t>
            </a:r>
          </a:p>
        </p:txBody>
      </p:sp>
      <p:sp>
        <p:nvSpPr>
          <p:cNvPr id="77985" name="TextBox 3"/>
          <p:cNvSpPr txBox="1">
            <a:spLocks noChangeArrowheads="1"/>
          </p:cNvSpPr>
          <p:nvPr/>
        </p:nvSpPr>
        <p:spPr bwMode="auto">
          <a:xfrm>
            <a:off x="2511188" y="183079"/>
            <a:ext cx="76290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kumimoji="0" lang="ru-RU" sz="2000" b="1" dirty="0">
                <a:latin typeface="Times New Roman" panose="02020603050405020304" pitchFamily="18" charset="0"/>
                <a:ea typeface="ＭＳ Ｐゴシック" charset="0"/>
                <a:cs typeface="Times New Roman" panose="02020603050405020304" pitchFamily="18" charset="0"/>
              </a:rPr>
              <a:t>НПА в процессе закупок по 44-ФЗ </a:t>
            </a:r>
          </a:p>
          <a:p>
            <a:pPr algn="ctr"/>
            <a:r>
              <a:rPr kumimoji="0" lang="ru-RU" sz="2000" b="1" i="1" dirty="0">
                <a:latin typeface="Times New Roman" panose="02020603050405020304" pitchFamily="18" charset="0"/>
                <a:ea typeface="ＭＳ Ｐゴシック" charset="0"/>
                <a:cs typeface="Times New Roman" panose="02020603050405020304" pitchFamily="18" charset="0"/>
              </a:rPr>
              <a:t>(по состоянию на декабрь </a:t>
            </a:r>
            <a:r>
              <a:rPr kumimoji="0" lang="ru-RU" sz="1500" b="1" i="1" dirty="0">
                <a:latin typeface="Times New Roman" panose="02020603050405020304" pitchFamily="18" charset="0"/>
                <a:ea typeface="ＭＳ Ｐゴシック" charset="0"/>
                <a:cs typeface="Times New Roman" panose="02020603050405020304" pitchFamily="18" charset="0"/>
              </a:rPr>
              <a:t>2013) </a:t>
            </a:r>
          </a:p>
        </p:txBody>
      </p:sp>
      <p:sp>
        <p:nvSpPr>
          <p:cNvPr id="89" name="Прямоугольник 88"/>
          <p:cNvSpPr/>
          <p:nvPr/>
        </p:nvSpPr>
        <p:spPr>
          <a:xfrm>
            <a:off x="2666976" y="5786457"/>
            <a:ext cx="375050" cy="160735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/>
          <a:p>
            <a:pPr algn="ctr">
              <a:defRPr/>
            </a:pPr>
            <a:endParaRPr lang="ru-RU" sz="75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989" name="TextBox 89"/>
          <p:cNvSpPr txBox="1">
            <a:spLocks noChangeArrowheads="1"/>
          </p:cNvSpPr>
          <p:nvPr/>
        </p:nvSpPr>
        <p:spPr bwMode="auto">
          <a:xfrm>
            <a:off x="3042050" y="5732860"/>
            <a:ext cx="69651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900">
                <a:latin typeface="Calibri" charset="0"/>
                <a:ea typeface="ＭＳ Ｐゴシック" charset="0"/>
                <a:cs typeface="ＭＳ Ｐゴシック" charset="0"/>
              </a:rPr>
              <a:t>функции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3684967" y="5786457"/>
            <a:ext cx="375050" cy="16073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/>
          <a:p>
            <a:pPr algn="ctr">
              <a:defRPr/>
            </a:pPr>
            <a:endParaRPr lang="ru-RU" sz="75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993" name="TextBox 93"/>
          <p:cNvSpPr txBox="1">
            <a:spLocks noChangeArrowheads="1"/>
          </p:cNvSpPr>
          <p:nvPr/>
        </p:nvSpPr>
        <p:spPr bwMode="auto">
          <a:xfrm>
            <a:off x="4060032" y="5732860"/>
            <a:ext cx="192881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900">
                <a:latin typeface="Calibri" charset="0"/>
                <a:ea typeface="ＭＳ Ｐゴシック" charset="0"/>
                <a:cs typeface="ＭＳ Ｐゴシック" charset="0"/>
              </a:rPr>
              <a:t>нормативные – правовые акты</a:t>
            </a:r>
          </a:p>
        </p:txBody>
      </p:sp>
      <p:sp>
        <p:nvSpPr>
          <p:cNvPr id="102" name="Прямоугольник 101"/>
          <p:cNvSpPr/>
          <p:nvPr/>
        </p:nvSpPr>
        <p:spPr>
          <a:xfrm>
            <a:off x="3692597" y="3651782"/>
            <a:ext cx="910835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04.09.2013 №775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Обязанность предоставлять </a:t>
            </a:r>
            <a:r>
              <a:rPr kumimoji="0" lang="ru-RU" sz="675" dirty="0" err="1">
                <a:cs typeface="Arial" charset="0"/>
              </a:rPr>
              <a:t>доп</a:t>
            </a:r>
            <a:r>
              <a:rPr kumimoji="0" lang="ru-RU" sz="675" dirty="0">
                <a:cs typeface="Arial" charset="0"/>
              </a:rPr>
              <a:t> информацию</a:t>
            </a:r>
          </a:p>
        </p:txBody>
      </p:sp>
      <p:sp>
        <p:nvSpPr>
          <p:cNvPr id="103" name="Прямоугольник 102"/>
          <p:cNvSpPr/>
          <p:nvPr/>
        </p:nvSpPr>
        <p:spPr>
          <a:xfrm>
            <a:off x="6521450" y="2571745"/>
            <a:ext cx="959936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26.11.2013 №1071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Правила заключения ГК на 3 и более лет</a:t>
            </a:r>
          </a:p>
        </p:txBody>
      </p:sp>
      <p:cxnSp>
        <p:nvCxnSpPr>
          <p:cNvPr id="105" name="Прямая соединительная линия 104"/>
          <p:cNvCxnSpPr>
            <a:cxnSpLocks noChangeShapeType="1"/>
          </p:cNvCxnSpPr>
          <p:nvPr/>
        </p:nvCxnSpPr>
        <p:spPr bwMode="auto">
          <a:xfrm flipH="1">
            <a:off x="6440092" y="3064674"/>
            <a:ext cx="130460" cy="96434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" name="Прямая соединительная линия 2"/>
          <p:cNvCxnSpPr>
            <a:cxnSpLocks/>
          </p:cNvCxnSpPr>
          <p:nvPr/>
        </p:nvCxnSpPr>
        <p:spPr>
          <a:xfrm flipV="1">
            <a:off x="1557136" y="1114098"/>
            <a:ext cx="9110864" cy="5192111"/>
          </a:xfrm>
          <a:prstGeom prst="line">
            <a:avLst/>
          </a:prstGeom>
          <a:ln w="825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4" name="Номер слайда 5">
            <a:extLst>
              <a:ext uri="{FF2B5EF4-FFF2-40B4-BE49-F238E27FC236}">
                <a16:creationId xmlns:a16="http://schemas.microsoft.com/office/drawing/2014/main" id="{737F30D9-8360-8942-B144-D332C519D310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BCEC50B3-1D0A-7D40-B5CE-D2A83F0838DC}" type="slidenum">
              <a:rPr lang="ru-RU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5190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5" name="Прямая соединительная линия 134"/>
          <p:cNvCxnSpPr>
            <a:cxnSpLocks noChangeShapeType="1"/>
          </p:cNvCxnSpPr>
          <p:nvPr/>
        </p:nvCxnSpPr>
        <p:spPr bwMode="auto">
          <a:xfrm>
            <a:off x="7206711" y="3176003"/>
            <a:ext cx="544115" cy="4799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05" name="Прямая соединительная линия 104"/>
          <p:cNvCxnSpPr>
            <a:cxnSpLocks noChangeShapeType="1"/>
          </p:cNvCxnSpPr>
          <p:nvPr/>
        </p:nvCxnSpPr>
        <p:spPr bwMode="auto">
          <a:xfrm>
            <a:off x="5155479" y="2349105"/>
            <a:ext cx="0" cy="260734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32" name="Прямая соединительная линия 131"/>
          <p:cNvCxnSpPr>
            <a:cxnSpLocks noChangeShapeType="1"/>
          </p:cNvCxnSpPr>
          <p:nvPr/>
        </p:nvCxnSpPr>
        <p:spPr bwMode="auto">
          <a:xfrm flipH="1">
            <a:off x="8276123" y="3191726"/>
            <a:ext cx="517358" cy="67998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30" name="Прямая соединительная линия 129"/>
          <p:cNvCxnSpPr>
            <a:cxnSpLocks noChangeShapeType="1"/>
            <a:endCxn id="75" idx="2"/>
          </p:cNvCxnSpPr>
          <p:nvPr/>
        </p:nvCxnSpPr>
        <p:spPr bwMode="auto">
          <a:xfrm flipH="1">
            <a:off x="5154975" y="3268057"/>
            <a:ext cx="504" cy="81332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08" name="Прямая соединительная линия 107"/>
          <p:cNvCxnSpPr>
            <a:cxnSpLocks noChangeShapeType="1"/>
          </p:cNvCxnSpPr>
          <p:nvPr/>
        </p:nvCxnSpPr>
        <p:spPr bwMode="auto">
          <a:xfrm flipV="1">
            <a:off x="4297681" y="1875235"/>
            <a:ext cx="523599" cy="45958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3" name="Прямая соединительная линия 122"/>
          <p:cNvCxnSpPr>
            <a:cxnSpLocks noChangeShapeType="1"/>
          </p:cNvCxnSpPr>
          <p:nvPr/>
        </p:nvCxnSpPr>
        <p:spPr bwMode="auto">
          <a:xfrm>
            <a:off x="7152087" y="2172416"/>
            <a:ext cx="544115" cy="4799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1" name="Прямая соединительная линия 120"/>
          <p:cNvCxnSpPr>
            <a:cxnSpLocks noChangeShapeType="1"/>
          </p:cNvCxnSpPr>
          <p:nvPr/>
        </p:nvCxnSpPr>
        <p:spPr bwMode="auto">
          <a:xfrm flipV="1">
            <a:off x="4113610" y="2652339"/>
            <a:ext cx="1" cy="102488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3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58737" y="2856321"/>
            <a:ext cx="0" cy="75649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95" name="Прямая соединительная линия 94"/>
          <p:cNvCxnSpPr>
            <a:cxnSpLocks noChangeShapeType="1"/>
          </p:cNvCxnSpPr>
          <p:nvPr/>
        </p:nvCxnSpPr>
        <p:spPr bwMode="auto">
          <a:xfrm>
            <a:off x="7034523" y="3290212"/>
            <a:ext cx="0" cy="23097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4" name="Прямая соединительная линия 83"/>
          <p:cNvCxnSpPr>
            <a:cxnSpLocks noChangeShapeType="1"/>
          </p:cNvCxnSpPr>
          <p:nvPr/>
        </p:nvCxnSpPr>
        <p:spPr bwMode="auto">
          <a:xfrm>
            <a:off x="7028166" y="2421362"/>
            <a:ext cx="0" cy="23097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06" name="Прямая соединительная линия 105"/>
          <p:cNvCxnSpPr>
            <a:cxnSpLocks noChangeShapeType="1"/>
          </p:cNvCxnSpPr>
          <p:nvPr/>
        </p:nvCxnSpPr>
        <p:spPr bwMode="auto">
          <a:xfrm flipH="1">
            <a:off x="6471047" y="3191726"/>
            <a:ext cx="2599134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90" name="Прямая соединительная линия 89"/>
          <p:cNvCxnSpPr>
            <a:cxnSpLocks noChangeShapeType="1"/>
          </p:cNvCxnSpPr>
          <p:nvPr/>
        </p:nvCxnSpPr>
        <p:spPr bwMode="auto">
          <a:xfrm rot="5400000">
            <a:off x="6827046" y="2138363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92" name="Прямая соединительная линия 91"/>
          <p:cNvCxnSpPr>
            <a:cxnSpLocks noChangeShapeType="1"/>
          </p:cNvCxnSpPr>
          <p:nvPr/>
        </p:nvCxnSpPr>
        <p:spPr bwMode="auto">
          <a:xfrm flipH="1">
            <a:off x="9109711" y="4910519"/>
            <a:ext cx="11431" cy="33330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15" name="Прямая соединительная линия 114"/>
          <p:cNvCxnSpPr>
            <a:cxnSpLocks noChangeShapeType="1"/>
          </p:cNvCxnSpPr>
          <p:nvPr/>
        </p:nvCxnSpPr>
        <p:spPr bwMode="auto">
          <a:xfrm rot="16200000" flipV="1">
            <a:off x="8920759" y="2093714"/>
            <a:ext cx="298847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4" name="Прямая соединительная линия 123"/>
          <p:cNvCxnSpPr>
            <a:cxnSpLocks noChangeShapeType="1"/>
          </p:cNvCxnSpPr>
          <p:nvPr/>
        </p:nvCxnSpPr>
        <p:spPr bwMode="auto">
          <a:xfrm rot="5400000" flipH="1" flipV="1">
            <a:off x="7852768" y="2135387"/>
            <a:ext cx="39886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5" name="Прямая соединительная линия 124"/>
          <p:cNvCxnSpPr>
            <a:cxnSpLocks noChangeShapeType="1"/>
          </p:cNvCxnSpPr>
          <p:nvPr/>
        </p:nvCxnSpPr>
        <p:spPr bwMode="auto">
          <a:xfrm rot="16200000" flipV="1">
            <a:off x="3952877" y="2035970"/>
            <a:ext cx="321469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6" name="Прямая соединительная линия 125"/>
          <p:cNvCxnSpPr>
            <a:cxnSpLocks noChangeShapeType="1"/>
          </p:cNvCxnSpPr>
          <p:nvPr/>
        </p:nvCxnSpPr>
        <p:spPr bwMode="auto">
          <a:xfrm rot="16200000" flipV="1">
            <a:off x="2881314" y="2120504"/>
            <a:ext cx="428625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76" name="Прямоугольник 75"/>
          <p:cNvSpPr>
            <a:spLocks noChangeArrowheads="1"/>
          </p:cNvSpPr>
          <p:nvPr/>
        </p:nvSpPr>
        <p:spPr bwMode="auto">
          <a:xfrm>
            <a:off x="5720955" y="1446611"/>
            <a:ext cx="750094" cy="4500563"/>
          </a:xfrm>
          <a:prstGeom prst="rect">
            <a:avLst/>
          </a:prstGeom>
          <a:solidFill>
            <a:srgbClr val="FAC090"/>
          </a:solidFill>
          <a:ln w="9525">
            <a:solidFill>
              <a:srgbClr val="FCD5B5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lIns="51311" tIns="25656" rIns="51311" bIns="25656" anchor="ctr"/>
          <a:lstStyle/>
          <a:p>
            <a:pPr algn="ctr">
              <a:defRPr/>
            </a:pPr>
            <a:endParaRPr lang="ru-RU" sz="75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8" name="Прямая соединительная линия 77"/>
          <p:cNvCxnSpPr>
            <a:cxnSpLocks noChangeShapeType="1"/>
          </p:cNvCxnSpPr>
          <p:nvPr/>
        </p:nvCxnSpPr>
        <p:spPr bwMode="auto">
          <a:xfrm flipH="1">
            <a:off x="3290888" y="3191728"/>
            <a:ext cx="2456663" cy="7231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1" name="Прямая соединительная линия 40"/>
          <p:cNvCxnSpPr>
            <a:cxnSpLocks noChangeShapeType="1"/>
          </p:cNvCxnSpPr>
          <p:nvPr/>
        </p:nvCxnSpPr>
        <p:spPr bwMode="auto">
          <a:xfrm rot="10800000" flipV="1">
            <a:off x="2674607" y="4899660"/>
            <a:ext cx="3107532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6" name="Прямая соединительная линия 45"/>
          <p:cNvCxnSpPr>
            <a:cxnSpLocks noChangeShapeType="1"/>
          </p:cNvCxnSpPr>
          <p:nvPr/>
        </p:nvCxnSpPr>
        <p:spPr bwMode="auto">
          <a:xfrm rot="10800000" flipV="1">
            <a:off x="2667002" y="2265760"/>
            <a:ext cx="310753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7" name="Прямая соединительная линия 46"/>
          <p:cNvCxnSpPr>
            <a:cxnSpLocks noChangeShapeType="1"/>
          </p:cNvCxnSpPr>
          <p:nvPr/>
        </p:nvCxnSpPr>
        <p:spPr bwMode="auto">
          <a:xfrm flipH="1">
            <a:off x="6440092" y="2272904"/>
            <a:ext cx="3084909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8" name="Цилиндр 7"/>
          <p:cNvSpPr/>
          <p:nvPr/>
        </p:nvSpPr>
        <p:spPr>
          <a:xfrm>
            <a:off x="5743914" y="1897607"/>
            <a:ext cx="727137" cy="1875248"/>
          </a:xfrm>
          <a:prstGeom prst="can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200" b="1" dirty="0">
                <a:latin typeface="Arial" charset="0"/>
                <a:cs typeface="Arial" charset="0"/>
              </a:rPr>
              <a:t>планирование</a:t>
            </a:r>
          </a:p>
        </p:txBody>
      </p:sp>
      <p:sp>
        <p:nvSpPr>
          <p:cNvPr id="10" name="Цилиндр 9"/>
          <p:cNvSpPr/>
          <p:nvPr/>
        </p:nvSpPr>
        <p:spPr>
          <a:xfrm>
            <a:off x="5743914" y="4264816"/>
            <a:ext cx="727137" cy="1659735"/>
          </a:xfrm>
          <a:prstGeom prst="can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275" b="1" dirty="0">
                <a:latin typeface="Arial" charset="0"/>
                <a:cs typeface="Arial" charset="0"/>
              </a:rPr>
              <a:t>     размещение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578207" y="2074231"/>
            <a:ext cx="910835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endParaRPr lang="ru-RU" sz="750" b="1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Нормирование в сфере закупок</a:t>
            </a:r>
          </a:p>
          <a:p>
            <a:pPr algn="ctr" eaLnBrk="1" hangingPunct="1">
              <a:defRPr/>
            </a:pPr>
            <a:endParaRPr lang="ru-RU" sz="750" b="1">
              <a:latin typeface="Arial" charset="0"/>
              <a:cs typeface="Arial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96200" y="2074231"/>
            <a:ext cx="910835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endParaRPr lang="ru-RU" sz="750" b="1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Общественное обсуждение закупок</a:t>
            </a:r>
          </a:p>
          <a:p>
            <a:pPr algn="ctr" eaLnBrk="1" hangingPunct="1">
              <a:defRPr/>
            </a:pPr>
            <a:endParaRPr lang="ru-RU" sz="750" b="1">
              <a:latin typeface="Arial" charset="0"/>
              <a:cs typeface="Arial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614190" y="2081885"/>
            <a:ext cx="910811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Начальная (максимальная) цена</a:t>
            </a:r>
            <a:endParaRPr lang="ru-RU" sz="1275">
              <a:latin typeface="Arial" charset="0"/>
              <a:cs typeface="Arial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18268" y="2066577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endParaRPr lang="ru-RU" sz="750" b="1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Обоснование закупок</a:t>
            </a:r>
          </a:p>
          <a:p>
            <a:pPr algn="ctr" eaLnBrk="1" hangingPunct="1">
              <a:defRPr/>
            </a:pPr>
            <a:endParaRPr lang="ru-RU" sz="750" b="1">
              <a:latin typeface="Arial" charset="0"/>
              <a:cs typeface="Arial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684968" y="2066577"/>
            <a:ext cx="910835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План-график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667001" y="2074231"/>
            <a:ext cx="941427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План закупок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6570552" y="3039455"/>
            <a:ext cx="910811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преимущества</a:t>
            </a:r>
          </a:p>
        </p:txBody>
      </p:sp>
      <p:sp>
        <p:nvSpPr>
          <p:cNvPr id="91" name="Прямоугольник 90"/>
          <p:cNvSpPr/>
          <p:nvPr/>
        </p:nvSpPr>
        <p:spPr>
          <a:xfrm>
            <a:off x="8573927" y="4572718"/>
            <a:ext cx="910835" cy="413609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13.09.2013 №537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Контракт с ед. поставщиком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2666977" y="1362911"/>
            <a:ext cx="918489" cy="291344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21.11.2013 №1043 </a:t>
            </a:r>
            <a:r>
              <a:rPr kumimoji="0" lang="ru-RU" sz="675" dirty="0">
                <a:cs typeface="Arial" charset="0"/>
              </a:rPr>
              <a:t>Требования к ПЗ</a:t>
            </a:r>
          </a:p>
        </p:txBody>
      </p:sp>
      <p:sp>
        <p:nvSpPr>
          <p:cNvPr id="97" name="Прямоугольник 96"/>
          <p:cNvSpPr/>
          <p:nvPr/>
        </p:nvSpPr>
        <p:spPr>
          <a:xfrm>
            <a:off x="3684969" y="1477212"/>
            <a:ext cx="918489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05.06.2015 №553 </a:t>
            </a:r>
            <a:r>
              <a:rPr kumimoji="0" lang="ru-RU" sz="675" dirty="0">
                <a:cs typeface="Arial" charset="0"/>
              </a:rPr>
              <a:t>Требования к планам-графикам (</a:t>
            </a:r>
            <a:r>
              <a:rPr kumimoji="0" lang="ru-RU" sz="675" dirty="0" err="1">
                <a:cs typeface="Arial" charset="0"/>
              </a:rPr>
              <a:t>фед</a:t>
            </a:r>
            <a:r>
              <a:rPr kumimoji="0" lang="ru-RU" sz="675" dirty="0">
                <a:cs typeface="Arial" charset="0"/>
              </a:rPr>
              <a:t>)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7596199" y="1477212"/>
            <a:ext cx="918489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МЭР 10.10.2013 №578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Порядок обсуждения</a:t>
            </a:r>
          </a:p>
        </p:txBody>
      </p:sp>
      <p:sp>
        <p:nvSpPr>
          <p:cNvPr id="100" name="Прямоугольник 99"/>
          <p:cNvSpPr/>
          <p:nvPr/>
        </p:nvSpPr>
        <p:spPr>
          <a:xfrm>
            <a:off x="8606536" y="1477212"/>
            <a:ext cx="918489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МЭР 02.10.2013 №567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Методы определения цены</a:t>
            </a:r>
          </a:p>
        </p:txBody>
      </p:sp>
      <p:sp>
        <p:nvSpPr>
          <p:cNvPr id="77985" name="TextBox 3"/>
          <p:cNvSpPr txBox="1">
            <a:spLocks noChangeArrowheads="1"/>
          </p:cNvSpPr>
          <p:nvPr/>
        </p:nvSpPr>
        <p:spPr bwMode="auto">
          <a:xfrm>
            <a:off x="2306472" y="228590"/>
            <a:ext cx="80853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kumimoji="0" lang="ru-RU" b="1" dirty="0">
                <a:latin typeface="Times New Roman" panose="02020603050405020304" pitchFamily="18" charset="0"/>
                <a:ea typeface="ＭＳ Ｐゴシック" charset="0"/>
                <a:cs typeface="Times New Roman" panose="02020603050405020304" pitchFamily="18" charset="0"/>
              </a:rPr>
              <a:t>НПА в процессе закупок по 44-ФЗ 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6423666" y="5029535"/>
            <a:ext cx="3069193" cy="1190682"/>
            <a:chOff x="5072063" y="3071810"/>
            <a:chExt cx="4092257" cy="1587576"/>
          </a:xfrm>
        </p:grpSpPr>
        <p:cxnSp>
          <p:nvCxnSpPr>
            <p:cNvPr id="42" name="Прямая соединительная линия 41"/>
            <p:cNvCxnSpPr>
              <a:cxnSpLocks noChangeShapeType="1"/>
            </p:cNvCxnSpPr>
            <p:nvPr/>
          </p:nvCxnSpPr>
          <p:spPr bwMode="auto">
            <a:xfrm flipH="1">
              <a:off x="5072063" y="3327400"/>
              <a:ext cx="4081462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Прямоугольник 16"/>
            <p:cNvSpPr/>
            <p:nvPr/>
          </p:nvSpPr>
          <p:spPr>
            <a:xfrm>
              <a:off x="5204736" y="3082015"/>
              <a:ext cx="1224652" cy="510271"/>
            </a:xfrm>
            <a:prstGeom prst="rect">
              <a:avLst/>
            </a:prstGeom>
            <a:solidFill>
              <a:srgbClr val="CC6600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51311" tIns="25656" rIns="51311" bIns="25656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sz="750" b="1" dirty="0">
                <a:latin typeface="Arial" charset="0"/>
                <a:cs typeface="Arial" charset="0"/>
              </a:endParaRPr>
            </a:p>
            <a:p>
              <a:pPr algn="ctr" eaLnBrk="1" hangingPunct="1">
                <a:defRPr/>
              </a:pPr>
              <a:r>
                <a:rPr lang="ru-RU" sz="750" b="1" dirty="0">
                  <a:latin typeface="Arial" charset="0"/>
                  <a:cs typeface="Arial" charset="0"/>
                </a:rPr>
                <a:t>Запрос котировок</a:t>
              </a:r>
            </a:p>
            <a:p>
              <a:pPr algn="ctr" eaLnBrk="1" hangingPunct="1">
                <a:defRPr/>
              </a:pPr>
              <a:endParaRPr lang="ru-RU" sz="750" b="1" dirty="0">
                <a:latin typeface="Arial" charset="0"/>
                <a:cs typeface="Arial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500826" y="3071810"/>
              <a:ext cx="1285884" cy="510271"/>
            </a:xfrm>
            <a:prstGeom prst="rect">
              <a:avLst/>
            </a:prstGeom>
            <a:solidFill>
              <a:srgbClr val="CC6600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51311" tIns="25656" rIns="51311" bIns="25656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750" b="1" dirty="0">
                  <a:latin typeface="Arial" charset="0"/>
                  <a:cs typeface="Arial" charset="0"/>
                </a:rPr>
                <a:t>Запрос предложений</a:t>
              </a: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949906" y="3071810"/>
              <a:ext cx="1214414" cy="510271"/>
            </a:xfrm>
            <a:prstGeom prst="rect">
              <a:avLst/>
            </a:prstGeom>
            <a:solidFill>
              <a:srgbClr val="CC6600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51311" tIns="25656" rIns="51311" bIns="25656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750" b="1">
                  <a:latin typeface="Arial" charset="0"/>
                  <a:cs typeface="Arial" charset="0"/>
                </a:rPr>
                <a:t>Закупка у единственного</a:t>
              </a: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5214942" y="3714753"/>
              <a:ext cx="1224652" cy="944633"/>
            </a:xfrm>
            <a:prstGeom prst="rect">
              <a:avLst/>
            </a:prstGeom>
            <a:solidFill>
              <a:srgbClr val="92D050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51311" tIns="25656" rIns="51311" bIns="25656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9pPr>
            </a:lstStyle>
            <a:p>
              <a:pPr algn="ctr">
                <a:defRPr/>
              </a:pPr>
              <a:r>
                <a:rPr kumimoji="0" lang="ru-RU" sz="750" b="1" dirty="0">
                  <a:cs typeface="Arial" charset="0"/>
                </a:rPr>
                <a:t>28.11.2013 №1087 </a:t>
              </a:r>
              <a:r>
                <a:rPr kumimoji="0" lang="ru-RU" sz="675" dirty="0">
                  <a:cs typeface="Arial" charset="0"/>
                </a:rPr>
                <a:t>Случаи заключения контракта жизненного цикла</a:t>
              </a: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6521235" y="3714752"/>
              <a:ext cx="1255236" cy="612326"/>
            </a:xfrm>
            <a:prstGeom prst="rect">
              <a:avLst/>
            </a:prstGeom>
            <a:solidFill>
              <a:srgbClr val="92D050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51311" tIns="25656" rIns="51311" bIns="25656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9pPr>
            </a:lstStyle>
            <a:p>
              <a:pPr algn="ctr">
                <a:defRPr/>
              </a:pPr>
              <a:r>
                <a:rPr kumimoji="0" lang="ru-RU" sz="750" b="1" dirty="0">
                  <a:cs typeface="Arial" charset="0"/>
                </a:rPr>
                <a:t>28.11.2013 №1093 </a:t>
              </a:r>
              <a:r>
                <a:rPr kumimoji="0" lang="ru-RU" sz="600" dirty="0">
                  <a:cs typeface="Arial" charset="0"/>
                </a:rPr>
                <a:t>Отчет о результатах исполнения контракта (отдельного этапа)</a:t>
              </a:r>
            </a:p>
          </p:txBody>
        </p:sp>
      </p:grpSp>
      <p:sp>
        <p:nvSpPr>
          <p:cNvPr id="94" name="Прямоугольник 93"/>
          <p:cNvSpPr/>
          <p:nvPr/>
        </p:nvSpPr>
        <p:spPr>
          <a:xfrm>
            <a:off x="6570553" y="1474945"/>
            <a:ext cx="987374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13.10.2014 №1047 </a:t>
            </a:r>
            <a:r>
              <a:rPr kumimoji="0" lang="ru-RU" sz="675" dirty="0">
                <a:cs typeface="Arial" charset="0"/>
              </a:rPr>
              <a:t>Об общих требованиях к нормированию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2666977" y="4081383"/>
            <a:ext cx="2984783" cy="1566477"/>
            <a:chOff x="-20412" y="2285992"/>
            <a:chExt cx="3979710" cy="2088636"/>
          </a:xfrm>
        </p:grpSpPr>
        <p:cxnSp>
          <p:nvCxnSpPr>
            <p:cNvPr id="59" name="Прямая соединительная линия 58"/>
            <p:cNvCxnSpPr>
              <a:cxnSpLocks noChangeShapeType="1"/>
            </p:cNvCxnSpPr>
            <p:nvPr/>
          </p:nvCxnSpPr>
          <p:spPr bwMode="auto">
            <a:xfrm rot="5400000">
              <a:off x="1888331" y="3031332"/>
              <a:ext cx="204787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" name="Прямая соединительная линия 81"/>
            <p:cNvCxnSpPr>
              <a:cxnSpLocks noChangeShapeType="1"/>
            </p:cNvCxnSpPr>
            <p:nvPr/>
          </p:nvCxnSpPr>
          <p:spPr bwMode="auto">
            <a:xfrm rot="5400000">
              <a:off x="3174206" y="3031332"/>
              <a:ext cx="204787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" name="Прямая соединительная линия 84"/>
            <p:cNvCxnSpPr>
              <a:cxnSpLocks noChangeShapeType="1"/>
            </p:cNvCxnSpPr>
            <p:nvPr/>
          </p:nvCxnSpPr>
          <p:spPr bwMode="auto">
            <a:xfrm rot="5400000">
              <a:off x="459581" y="3031332"/>
              <a:ext cx="204787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Прямоугольник 19"/>
            <p:cNvSpPr/>
            <p:nvPr/>
          </p:nvSpPr>
          <p:spPr>
            <a:xfrm>
              <a:off x="2694200" y="3082015"/>
              <a:ext cx="1224652" cy="510271"/>
            </a:xfrm>
            <a:prstGeom prst="rect">
              <a:avLst/>
            </a:prstGeom>
            <a:solidFill>
              <a:srgbClr val="CC6600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51311" tIns="25656" rIns="51311" bIns="25656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750" b="1">
                  <a:latin typeface="Arial" charset="0"/>
                  <a:cs typeface="Arial" charset="0"/>
                </a:rPr>
                <a:t>Совместные процедуры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367462" y="3071810"/>
              <a:ext cx="1224652" cy="510271"/>
            </a:xfrm>
            <a:prstGeom prst="rect">
              <a:avLst/>
            </a:prstGeom>
            <a:solidFill>
              <a:srgbClr val="CC6600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51311" tIns="25656" rIns="51311" bIns="25656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750" b="1">
                  <a:latin typeface="Arial" charset="0"/>
                  <a:cs typeface="Arial" charset="0"/>
                </a:rPr>
                <a:t>Конкурс</a:t>
              </a: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-20412" y="3071810"/>
              <a:ext cx="1285820" cy="510271"/>
            </a:xfrm>
            <a:prstGeom prst="rect">
              <a:avLst/>
            </a:prstGeom>
            <a:solidFill>
              <a:srgbClr val="CC6600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51311" tIns="25656" rIns="51311" bIns="25656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750" b="1">
                  <a:latin typeface="Arial" charset="0"/>
                  <a:cs typeface="Arial" charset="0"/>
                </a:rPr>
                <a:t>Аукцион в электронной форме</a:t>
              </a:r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1347084" y="2285992"/>
              <a:ext cx="1224652" cy="642942"/>
            </a:xfrm>
            <a:prstGeom prst="rect">
              <a:avLst/>
            </a:prstGeom>
            <a:solidFill>
              <a:srgbClr val="92D050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51311" tIns="25656" rIns="51311" bIns="25656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9pPr>
            </a:lstStyle>
            <a:p>
              <a:pPr algn="ctr">
                <a:defRPr/>
              </a:pPr>
              <a:r>
                <a:rPr kumimoji="0" lang="ru-RU" sz="750" b="1" dirty="0">
                  <a:cs typeface="Arial" charset="0"/>
                </a:rPr>
                <a:t>04.02.2015 №99</a:t>
              </a:r>
            </a:p>
            <a:p>
              <a:pPr algn="ctr">
                <a:defRPr/>
              </a:pPr>
              <a:r>
                <a:rPr kumimoji="0" lang="ru-RU" sz="675" dirty="0">
                  <a:cs typeface="Arial" charset="0"/>
                </a:rPr>
                <a:t>Доп. Требования к КОУ, 2-х этап, аукционам</a:t>
              </a:r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2704406" y="2418072"/>
              <a:ext cx="1224652" cy="584996"/>
            </a:xfrm>
            <a:prstGeom prst="rect">
              <a:avLst/>
            </a:prstGeom>
            <a:solidFill>
              <a:srgbClr val="92D050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51311" tIns="25656" rIns="51311" bIns="25656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9pPr>
            </a:lstStyle>
            <a:p>
              <a:pPr algn="ctr">
                <a:defRPr/>
              </a:pPr>
              <a:r>
                <a:rPr kumimoji="0" lang="ru-RU" sz="750" b="1">
                  <a:cs typeface="Arial" charset="0"/>
                </a:rPr>
                <a:t>28.11.2013 №1088</a:t>
              </a:r>
            </a:p>
            <a:p>
              <a:pPr algn="ctr">
                <a:defRPr/>
              </a:pPr>
              <a:r>
                <a:rPr kumimoji="0" lang="ru-RU" sz="675">
                  <a:cs typeface="Arial" charset="0"/>
                </a:rPr>
                <a:t>Правила совместных торгов</a:t>
              </a:r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-10238" y="2285992"/>
              <a:ext cx="1224652" cy="642942"/>
            </a:xfrm>
            <a:prstGeom prst="rect">
              <a:avLst/>
            </a:prstGeom>
            <a:solidFill>
              <a:srgbClr val="92D050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51311" tIns="25656" rIns="51311" bIns="25656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9pPr>
            </a:lstStyle>
            <a:p>
              <a:pPr algn="ctr">
                <a:defRPr/>
              </a:pPr>
              <a:r>
                <a:rPr kumimoji="0" lang="ru-RU" sz="750" b="1" dirty="0">
                  <a:cs typeface="Arial" charset="0"/>
                </a:rPr>
                <a:t>21.03.2016 </a:t>
              </a:r>
            </a:p>
            <a:p>
              <a:pPr algn="ctr">
                <a:defRPr/>
              </a:pPr>
              <a:r>
                <a:rPr kumimoji="0" lang="ru-RU" sz="750" b="1">
                  <a:cs typeface="Arial" charset="0"/>
                </a:rPr>
                <a:t>№ 471-р</a:t>
              </a:r>
              <a:r>
                <a:rPr kumimoji="0" lang="ru-RU" sz="675">
                  <a:cs typeface="Arial" charset="0"/>
                </a:rPr>
                <a:t> </a:t>
              </a:r>
            </a:p>
            <a:p>
              <a:pPr algn="ctr">
                <a:defRPr/>
              </a:pPr>
              <a:r>
                <a:rPr kumimoji="0" lang="ru-RU" sz="675" dirty="0">
                  <a:cs typeface="Arial" charset="0"/>
                </a:rPr>
                <a:t>Перечень ТРУ</a:t>
              </a:r>
            </a:p>
          </p:txBody>
        </p:sp>
        <p:cxnSp>
          <p:nvCxnSpPr>
            <p:cNvPr id="86" name="Прямая соединительная линия 85"/>
            <p:cNvCxnSpPr>
              <a:cxnSpLocks noChangeShapeType="1"/>
            </p:cNvCxnSpPr>
            <p:nvPr/>
          </p:nvCxnSpPr>
          <p:spPr bwMode="auto">
            <a:xfrm>
              <a:off x="714375" y="3571875"/>
              <a:ext cx="596900" cy="142875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7" name="Прямая соединительная линия 86"/>
            <p:cNvCxnSpPr>
              <a:cxnSpLocks noChangeShapeType="1"/>
            </p:cNvCxnSpPr>
            <p:nvPr/>
          </p:nvCxnSpPr>
          <p:spPr bwMode="auto">
            <a:xfrm rot="5400000">
              <a:off x="1578769" y="3313906"/>
              <a:ext cx="133350" cy="668338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8" name="Прямоугольник 87"/>
            <p:cNvSpPr/>
            <p:nvPr/>
          </p:nvSpPr>
          <p:spPr>
            <a:xfrm>
              <a:off x="21697" y="3731686"/>
              <a:ext cx="1214446" cy="642942"/>
            </a:xfrm>
            <a:prstGeom prst="rect">
              <a:avLst/>
            </a:prstGeom>
            <a:solidFill>
              <a:srgbClr val="92D050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51311" tIns="25656" rIns="51311" bIns="25656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9pPr>
            </a:lstStyle>
            <a:p>
              <a:pPr algn="ctr">
                <a:defRPr/>
              </a:pPr>
              <a:r>
                <a:rPr kumimoji="0" lang="ru-RU" sz="750" b="1">
                  <a:cs typeface="Arial" charset="0"/>
                </a:rPr>
                <a:t>13.09.2013 №537</a:t>
              </a:r>
            </a:p>
            <a:p>
              <a:pPr algn="ctr">
                <a:defRPr/>
              </a:pPr>
              <a:r>
                <a:rPr kumimoji="0" lang="ru-RU" sz="675">
                  <a:cs typeface="Arial" charset="0"/>
                </a:rPr>
                <a:t>Согласование применения закрытых способов</a:t>
              </a:r>
            </a:p>
          </p:txBody>
        </p:sp>
        <p:cxnSp>
          <p:nvCxnSpPr>
            <p:cNvPr id="98" name="Прямая соединительная линия 97"/>
            <p:cNvCxnSpPr>
              <a:cxnSpLocks noChangeShapeType="1"/>
            </p:cNvCxnSpPr>
            <p:nvPr/>
          </p:nvCxnSpPr>
          <p:spPr bwMode="auto">
            <a:xfrm flipH="1">
              <a:off x="1265409" y="2943232"/>
              <a:ext cx="102053" cy="128578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1" name="Прямоугольник 100"/>
            <p:cNvSpPr/>
            <p:nvPr/>
          </p:nvSpPr>
          <p:spPr>
            <a:xfrm>
              <a:off x="2669376" y="3726042"/>
              <a:ext cx="1289922" cy="518616"/>
            </a:xfrm>
            <a:prstGeom prst="rect">
              <a:avLst/>
            </a:prstGeom>
            <a:solidFill>
              <a:srgbClr val="92D050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51311" tIns="25656" rIns="51311" bIns="25656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9pPr>
            </a:lstStyle>
            <a:p>
              <a:pPr algn="ctr">
                <a:defRPr/>
              </a:pPr>
              <a:r>
                <a:rPr kumimoji="0" lang="ru-RU" sz="750" b="1" dirty="0">
                  <a:cs typeface="Arial" charset="0"/>
                </a:rPr>
                <a:t>28.11.2013 №1085</a:t>
              </a:r>
            </a:p>
            <a:p>
              <a:pPr algn="ctr">
                <a:defRPr/>
              </a:pPr>
              <a:r>
                <a:rPr kumimoji="0" lang="ru-RU" sz="675" dirty="0">
                  <a:cs typeface="Arial" charset="0"/>
                </a:rPr>
                <a:t>Правила </a:t>
              </a:r>
              <a:r>
                <a:rPr kumimoji="0" lang="ru-RU" sz="675">
                  <a:cs typeface="Arial" charset="0"/>
                </a:rPr>
                <a:t>оценки заявок</a:t>
              </a:r>
              <a:endParaRPr kumimoji="0" lang="ru-RU" sz="675" dirty="0">
                <a:cs typeface="Arial" charset="0"/>
              </a:endParaRPr>
            </a:p>
          </p:txBody>
        </p:sp>
        <p:sp>
          <p:nvSpPr>
            <p:cNvPr id="102" name="Прямоугольник 101"/>
            <p:cNvSpPr/>
            <p:nvPr/>
          </p:nvSpPr>
          <p:spPr>
            <a:xfrm>
              <a:off x="1367462" y="3726042"/>
              <a:ext cx="1214446" cy="642942"/>
            </a:xfrm>
            <a:prstGeom prst="rect">
              <a:avLst/>
            </a:prstGeom>
            <a:solidFill>
              <a:srgbClr val="92D050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51311" tIns="25656" rIns="51311" bIns="25656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9pPr>
            </a:lstStyle>
            <a:p>
              <a:pPr algn="ctr">
                <a:defRPr/>
              </a:pPr>
              <a:r>
                <a:rPr kumimoji="0" lang="ru-RU" sz="750" b="1" dirty="0">
                  <a:cs typeface="Arial" charset="0"/>
                </a:rPr>
                <a:t>04.09.2013 №775</a:t>
              </a:r>
            </a:p>
            <a:p>
              <a:pPr algn="ctr">
                <a:defRPr/>
              </a:pPr>
              <a:r>
                <a:rPr kumimoji="0" lang="ru-RU" sz="675" dirty="0">
                  <a:cs typeface="Arial" charset="0"/>
                </a:rPr>
                <a:t>Обязанность предоставлять </a:t>
              </a:r>
              <a:r>
                <a:rPr kumimoji="0" lang="ru-RU" sz="675" dirty="0" err="1">
                  <a:cs typeface="Arial" charset="0"/>
                </a:rPr>
                <a:t>доп</a:t>
              </a:r>
              <a:r>
                <a:rPr kumimoji="0" lang="ru-RU" sz="675" dirty="0">
                  <a:cs typeface="Arial" charset="0"/>
                </a:rPr>
                <a:t> информацию</a:t>
              </a:r>
            </a:p>
          </p:txBody>
        </p:sp>
      </p:grpSp>
      <p:sp>
        <p:nvSpPr>
          <p:cNvPr id="103" name="Прямоугольник 102"/>
          <p:cNvSpPr/>
          <p:nvPr/>
        </p:nvSpPr>
        <p:spPr>
          <a:xfrm>
            <a:off x="2687879" y="2591284"/>
            <a:ext cx="959936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26.11.2013 №1071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Правила заключения ГК на 3 и более лет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6547217" y="3859103"/>
            <a:ext cx="910835" cy="350526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15.04.2014 № 341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Преимущества инвалидам</a:t>
            </a:r>
          </a:p>
        </p:txBody>
      </p:sp>
      <p:sp>
        <p:nvSpPr>
          <p:cNvPr id="107" name="Прямоугольник 106"/>
          <p:cNvSpPr/>
          <p:nvPr/>
        </p:nvSpPr>
        <p:spPr>
          <a:xfrm>
            <a:off x="2693691" y="3550633"/>
            <a:ext cx="910835" cy="466602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02.07.2014 №606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Правила подготовки типовых контрактов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4707178" y="3396656"/>
            <a:ext cx="910835" cy="383618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</a:t>
            </a:r>
            <a:r>
              <a:rPr kumimoji="0" lang="en-US" sz="750" b="1" dirty="0">
                <a:cs typeface="Arial" charset="0"/>
              </a:rPr>
              <a:t>8</a:t>
            </a:r>
            <a:r>
              <a:rPr kumimoji="0" lang="ru-RU" sz="750" b="1" dirty="0">
                <a:cs typeface="Arial" charset="0"/>
              </a:rPr>
              <a:t>.0</a:t>
            </a:r>
            <a:r>
              <a:rPr kumimoji="0" lang="en-US" sz="750" b="1" dirty="0">
                <a:cs typeface="Arial" charset="0"/>
              </a:rPr>
              <a:t>8</a:t>
            </a:r>
            <a:r>
              <a:rPr kumimoji="0" lang="ru-RU" sz="750" b="1" dirty="0">
                <a:cs typeface="Arial" charset="0"/>
              </a:rPr>
              <a:t>.201</a:t>
            </a:r>
            <a:r>
              <a:rPr kumimoji="0" lang="en-US" sz="750" b="1" dirty="0">
                <a:cs typeface="Arial" charset="0"/>
              </a:rPr>
              <a:t>0</a:t>
            </a:r>
            <a:r>
              <a:rPr kumimoji="0" lang="ru-RU" sz="750" b="1" dirty="0">
                <a:cs typeface="Arial" charset="0"/>
              </a:rPr>
              <a:t> №</a:t>
            </a:r>
            <a:r>
              <a:rPr kumimoji="0" lang="en-US" sz="750" b="1" dirty="0">
                <a:cs typeface="Arial" charset="0"/>
              </a:rPr>
              <a:t>636</a:t>
            </a:r>
            <a:endParaRPr kumimoji="0" lang="ru-RU" sz="750" b="1" dirty="0">
              <a:cs typeface="Arial" charset="0"/>
            </a:endParaRP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Энергосервисный контракт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5651761" y="1393493"/>
            <a:ext cx="880217" cy="3750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26.08.13 № 728 </a:t>
            </a:r>
          </a:p>
          <a:p>
            <a:pPr algn="ctr">
              <a:defRPr/>
            </a:pPr>
            <a:r>
              <a:rPr lang="ru-RU" sz="750" b="1"/>
              <a:t>14.04.17 № 446</a:t>
            </a:r>
            <a:endParaRPr kumimoji="0" lang="ru-RU" sz="750" b="1" dirty="0">
              <a:cs typeface="Arial" charset="0"/>
            </a:endParaRP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ФОИВ в КС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5641235" y="3579972"/>
            <a:ext cx="880217" cy="3750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12.10.13 № 913 </a:t>
            </a:r>
            <a:r>
              <a:rPr kumimoji="0" lang="ru-RU" sz="675" dirty="0">
                <a:cs typeface="Arial" charset="0"/>
              </a:rPr>
              <a:t>правила инф на ООС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8604883" y="3521188"/>
            <a:ext cx="910835" cy="350526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11.08.2014 № 791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Запрет товары </a:t>
            </a:r>
            <a:r>
              <a:rPr kumimoji="0" lang="ru-RU" sz="675" dirty="0" err="1">
                <a:cs typeface="Arial" charset="0"/>
              </a:rPr>
              <a:t>легкопрома</a:t>
            </a:r>
            <a:endParaRPr kumimoji="0" lang="ru-RU" sz="675" dirty="0">
              <a:cs typeface="Arial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707144" y="2984899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Отдельные виды контрактов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4695732" y="3823807"/>
            <a:ext cx="918489" cy="257576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28.11.2013 №1087 </a:t>
            </a:r>
            <a:r>
              <a:rPr kumimoji="0" lang="ru-RU" sz="675" dirty="0">
                <a:cs typeface="Arial" charset="0"/>
              </a:rPr>
              <a:t>Случаи КЖЦ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2682262" y="3137997"/>
            <a:ext cx="910835" cy="350526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13.01.2014 №19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НМЦК – формула и</a:t>
            </a:r>
          </a:p>
        </p:txBody>
      </p:sp>
      <p:cxnSp>
        <p:nvCxnSpPr>
          <p:cNvPr id="79" name="Прямая соединительная линия 78"/>
          <p:cNvCxnSpPr>
            <a:cxnSpLocks noChangeShapeType="1"/>
          </p:cNvCxnSpPr>
          <p:nvPr/>
        </p:nvCxnSpPr>
        <p:spPr bwMode="auto">
          <a:xfrm>
            <a:off x="4167127" y="5045830"/>
            <a:ext cx="551141" cy="11474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10" name="Прямоугольник 109"/>
          <p:cNvSpPr/>
          <p:nvPr/>
        </p:nvSpPr>
        <p:spPr>
          <a:xfrm>
            <a:off x="5651998" y="4034366"/>
            <a:ext cx="880217" cy="3750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28.11.13 № 1091  </a:t>
            </a:r>
            <a:r>
              <a:rPr kumimoji="0" lang="ru-RU" sz="675" dirty="0">
                <a:cs typeface="Arial" charset="0"/>
              </a:rPr>
              <a:t>регион ИС (требования)</a:t>
            </a:r>
          </a:p>
        </p:txBody>
      </p:sp>
      <p:sp>
        <p:nvSpPr>
          <p:cNvPr id="111" name="Прямоугольник 110"/>
          <p:cNvSpPr/>
          <p:nvPr/>
        </p:nvSpPr>
        <p:spPr>
          <a:xfrm>
            <a:off x="8590378" y="3039455"/>
            <a:ext cx="910811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ограничения и запреты</a:t>
            </a:r>
          </a:p>
        </p:txBody>
      </p:sp>
      <p:sp>
        <p:nvSpPr>
          <p:cNvPr id="112" name="Прямоугольник 111"/>
          <p:cNvSpPr/>
          <p:nvPr/>
        </p:nvSpPr>
        <p:spPr>
          <a:xfrm>
            <a:off x="6500069" y="3473281"/>
            <a:ext cx="1057856" cy="347470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14.07.2014 № 649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ред. от </a:t>
            </a:r>
            <a:r>
              <a:rPr kumimoji="0" lang="ru-RU" sz="675" b="1" dirty="0">
                <a:cs typeface="Arial" charset="0"/>
              </a:rPr>
              <a:t>04.02.2016 №63 </a:t>
            </a:r>
            <a:r>
              <a:rPr kumimoji="0" lang="ru-RU" sz="675" dirty="0">
                <a:cs typeface="Arial" charset="0"/>
              </a:rPr>
              <a:t>Преимущества УИС</a:t>
            </a:r>
          </a:p>
        </p:txBody>
      </p:sp>
      <p:sp>
        <p:nvSpPr>
          <p:cNvPr id="113" name="Прямоугольник 112"/>
          <p:cNvSpPr/>
          <p:nvPr/>
        </p:nvSpPr>
        <p:spPr>
          <a:xfrm>
            <a:off x="8582023" y="2609838"/>
            <a:ext cx="910835" cy="350526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15.04.2014 № 656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Запрет на машины</a:t>
            </a:r>
          </a:p>
        </p:txBody>
      </p:sp>
      <p:sp>
        <p:nvSpPr>
          <p:cNvPr id="114" name="Прямоугольник 113"/>
          <p:cNvSpPr/>
          <p:nvPr/>
        </p:nvSpPr>
        <p:spPr>
          <a:xfrm>
            <a:off x="8506333" y="5473779"/>
            <a:ext cx="986525" cy="423733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26.12.2013 № 1292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УИС - ед. поставщик</a:t>
            </a:r>
          </a:p>
        </p:txBody>
      </p:sp>
      <p:sp>
        <p:nvSpPr>
          <p:cNvPr id="116" name="Прямоугольник 115"/>
          <p:cNvSpPr/>
          <p:nvPr/>
        </p:nvSpPr>
        <p:spPr>
          <a:xfrm>
            <a:off x="3679553" y="3456824"/>
            <a:ext cx="939110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600" b="1" dirty="0">
                <a:cs typeface="Arial" charset="0"/>
              </a:rPr>
              <a:t>20.09.2014 №963              </a:t>
            </a:r>
            <a:r>
              <a:rPr kumimoji="0" lang="ru-RU" sz="675" dirty="0">
                <a:cs typeface="Arial" charset="0"/>
              </a:rPr>
              <a:t>Об осуществлении банк сопровождения контрактов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5667001" y="1797353"/>
            <a:ext cx="880217" cy="3750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13.04.17 № 442 </a:t>
            </a:r>
            <a:r>
              <a:rPr kumimoji="0" lang="ru-RU" sz="675">
                <a:cs typeface="Arial" charset="0"/>
              </a:rPr>
              <a:t>УФК глав </a:t>
            </a:r>
            <a:r>
              <a:rPr kumimoji="0" lang="ru-RU" sz="675" dirty="0">
                <a:cs typeface="Arial" charset="0"/>
              </a:rPr>
              <a:t>ЕИС</a:t>
            </a:r>
          </a:p>
        </p:txBody>
      </p:sp>
      <p:sp>
        <p:nvSpPr>
          <p:cNvPr id="118" name="Прямоугольник 117"/>
          <p:cNvSpPr/>
          <p:nvPr/>
        </p:nvSpPr>
        <p:spPr>
          <a:xfrm>
            <a:off x="3702550" y="3022999"/>
            <a:ext cx="910811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Банки в КС</a:t>
            </a:r>
          </a:p>
        </p:txBody>
      </p:sp>
      <p:sp>
        <p:nvSpPr>
          <p:cNvPr id="119" name="Прямоугольник 118"/>
          <p:cNvSpPr/>
          <p:nvPr/>
        </p:nvSpPr>
        <p:spPr>
          <a:xfrm>
            <a:off x="3710171" y="2580512"/>
            <a:ext cx="910810" cy="363396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600" b="1" dirty="0">
                <a:cs typeface="Arial" charset="0"/>
              </a:rPr>
              <a:t>28.10.2014 № 1107 </a:t>
            </a:r>
          </a:p>
          <a:p>
            <a:pPr algn="ctr">
              <a:defRPr/>
            </a:pPr>
            <a:r>
              <a:rPr kumimoji="0" lang="ru-RU" sz="675" dirty="0" err="1">
                <a:cs typeface="Arial" charset="0"/>
              </a:rPr>
              <a:t>Фин</a:t>
            </a:r>
            <a:r>
              <a:rPr kumimoji="0" lang="ru-RU" sz="675" dirty="0">
                <a:cs typeface="Arial" charset="0"/>
              </a:rPr>
              <a:t> устойчивость (требования)</a:t>
            </a:r>
          </a:p>
        </p:txBody>
      </p:sp>
      <p:sp>
        <p:nvSpPr>
          <p:cNvPr id="120" name="Прямоугольник 119"/>
          <p:cNvSpPr/>
          <p:nvPr/>
        </p:nvSpPr>
        <p:spPr>
          <a:xfrm>
            <a:off x="7604272" y="3871714"/>
            <a:ext cx="910835" cy="350526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05.02.2015 № 102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Ограничение </a:t>
            </a:r>
            <a:r>
              <a:rPr kumimoji="0" lang="ru-RU" sz="675" dirty="0" err="1">
                <a:cs typeface="Arial" charset="0"/>
              </a:rPr>
              <a:t>иностр</a:t>
            </a:r>
            <a:r>
              <a:rPr kumimoji="0" lang="ru-RU" sz="675" dirty="0">
                <a:cs typeface="Arial" charset="0"/>
              </a:rPr>
              <a:t> </a:t>
            </a:r>
            <a:r>
              <a:rPr kumimoji="0" lang="ru-RU" sz="675" dirty="0" err="1">
                <a:cs typeface="Arial" charset="0"/>
              </a:rPr>
              <a:t>медизделий</a:t>
            </a:r>
            <a:endParaRPr kumimoji="0" lang="ru-RU" sz="675" dirty="0">
              <a:cs typeface="Arial" charset="0"/>
            </a:endParaRPr>
          </a:p>
        </p:txBody>
      </p:sp>
      <p:sp>
        <p:nvSpPr>
          <p:cNvPr id="122" name="Прямоугольник 121"/>
          <p:cNvSpPr/>
          <p:nvPr/>
        </p:nvSpPr>
        <p:spPr>
          <a:xfrm>
            <a:off x="7532127" y="2609838"/>
            <a:ext cx="910835" cy="350526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18.05.2015 № 476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Требования к НПА о </a:t>
            </a:r>
            <a:r>
              <a:rPr kumimoji="0" lang="ru-RU" sz="675" dirty="0" err="1">
                <a:cs typeface="Arial" charset="0"/>
              </a:rPr>
              <a:t>нормиров</a:t>
            </a:r>
            <a:r>
              <a:rPr kumimoji="0" lang="ru-RU" sz="675" dirty="0">
                <a:cs typeface="Arial" charset="0"/>
              </a:rPr>
              <a:t>  (общ)</a:t>
            </a:r>
          </a:p>
        </p:txBody>
      </p:sp>
      <p:sp>
        <p:nvSpPr>
          <p:cNvPr id="127" name="Прямоугольник 126"/>
          <p:cNvSpPr/>
          <p:nvPr/>
        </p:nvSpPr>
        <p:spPr>
          <a:xfrm>
            <a:off x="6532214" y="2609838"/>
            <a:ext cx="910835" cy="350526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19.05.2015 № 479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Требования к НПА о </a:t>
            </a:r>
            <a:r>
              <a:rPr kumimoji="0" lang="ru-RU" sz="675" dirty="0" err="1">
                <a:cs typeface="Arial" charset="0"/>
              </a:rPr>
              <a:t>нормиров</a:t>
            </a:r>
            <a:r>
              <a:rPr kumimoji="0" lang="ru-RU" sz="675" dirty="0">
                <a:cs typeface="Arial" charset="0"/>
              </a:rPr>
              <a:t> (</a:t>
            </a:r>
            <a:r>
              <a:rPr kumimoji="0" lang="ru-RU" sz="675" dirty="0" err="1">
                <a:cs typeface="Arial" charset="0"/>
              </a:rPr>
              <a:t>фед</a:t>
            </a:r>
            <a:r>
              <a:rPr kumimoji="0" lang="ru-RU" sz="675" dirty="0">
                <a:cs typeface="Arial" charset="0"/>
              </a:rPr>
              <a:t>)</a:t>
            </a:r>
          </a:p>
        </p:txBody>
      </p:sp>
      <p:sp>
        <p:nvSpPr>
          <p:cNvPr id="128" name="Прямоугольник 127"/>
          <p:cNvSpPr/>
          <p:nvPr/>
        </p:nvSpPr>
        <p:spPr>
          <a:xfrm>
            <a:off x="4676664" y="1480067"/>
            <a:ext cx="918489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05.06.2015 №554 </a:t>
            </a:r>
            <a:r>
              <a:rPr kumimoji="0" lang="ru-RU" sz="675" dirty="0">
                <a:cs typeface="Arial" charset="0"/>
              </a:rPr>
              <a:t>Требования к планам-графикам (субъекты)</a:t>
            </a:r>
          </a:p>
        </p:txBody>
      </p:sp>
      <p:sp>
        <p:nvSpPr>
          <p:cNvPr id="129" name="Прямоугольник 128"/>
          <p:cNvSpPr/>
          <p:nvPr/>
        </p:nvSpPr>
        <p:spPr>
          <a:xfrm>
            <a:off x="2674597" y="1705811"/>
            <a:ext cx="956745" cy="291344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05.06.2015 №552 </a:t>
            </a:r>
            <a:r>
              <a:rPr kumimoji="0" lang="ru-RU" sz="675" dirty="0" err="1">
                <a:cs typeface="Arial" charset="0"/>
              </a:rPr>
              <a:t>Требов</a:t>
            </a:r>
            <a:r>
              <a:rPr kumimoji="0" lang="ru-RU" sz="675" dirty="0">
                <a:cs typeface="Arial" charset="0"/>
              </a:rPr>
              <a:t> к ПЗ (</a:t>
            </a:r>
            <a:r>
              <a:rPr kumimoji="0" lang="ru-RU" sz="675" dirty="0" err="1">
                <a:cs typeface="Arial" charset="0"/>
              </a:rPr>
              <a:t>фед</a:t>
            </a:r>
            <a:r>
              <a:rPr kumimoji="0" lang="ru-RU" sz="675" dirty="0">
                <a:cs typeface="Arial" charset="0"/>
              </a:rPr>
              <a:t>)</a:t>
            </a:r>
          </a:p>
        </p:txBody>
      </p:sp>
      <p:sp>
        <p:nvSpPr>
          <p:cNvPr id="131" name="Прямоугольник 130"/>
          <p:cNvSpPr/>
          <p:nvPr/>
        </p:nvSpPr>
        <p:spPr>
          <a:xfrm>
            <a:off x="4703386" y="2505795"/>
            <a:ext cx="910835" cy="350526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05.06.2015 № 555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Порядок обоснования закуп</a:t>
            </a:r>
          </a:p>
        </p:txBody>
      </p:sp>
      <p:sp>
        <p:nvSpPr>
          <p:cNvPr id="133" name="Прямоугольник 132"/>
          <p:cNvSpPr/>
          <p:nvPr/>
        </p:nvSpPr>
        <p:spPr>
          <a:xfrm>
            <a:off x="6547217" y="4234165"/>
            <a:ext cx="910835" cy="350526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МЭР 09.03.2011 № 88</a:t>
            </a:r>
          </a:p>
          <a:p>
            <a:pPr algn="ctr">
              <a:defRPr/>
            </a:pPr>
            <a:r>
              <a:rPr kumimoji="0" lang="ru-RU" sz="675" dirty="0" err="1">
                <a:cs typeface="Arial" charset="0"/>
              </a:rPr>
              <a:t>энергоэффект</a:t>
            </a:r>
            <a:endParaRPr kumimoji="0" lang="ru-RU" sz="675" dirty="0">
              <a:cs typeface="Arial" charset="0"/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7593067" y="3470224"/>
            <a:ext cx="969182" cy="3505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МФ РФ 04.06.2018 № 126н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Допуск ин ТРУ</a:t>
            </a:r>
          </a:p>
        </p:txBody>
      </p:sp>
      <p:sp>
        <p:nvSpPr>
          <p:cNvPr id="136" name="Прямоугольник 135"/>
          <p:cNvSpPr/>
          <p:nvPr/>
        </p:nvSpPr>
        <p:spPr>
          <a:xfrm>
            <a:off x="3688602" y="1033209"/>
            <a:ext cx="918489" cy="380303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</a:t>
            </a:r>
            <a:r>
              <a:rPr kumimoji="0" lang="en-US" sz="750" b="1" dirty="0">
                <a:cs typeface="Arial" charset="0"/>
              </a:rPr>
              <a:t>2</a:t>
            </a:r>
            <a:r>
              <a:rPr kumimoji="0" lang="ru-RU" sz="750" b="1" dirty="0">
                <a:cs typeface="Arial" charset="0"/>
              </a:rPr>
              <a:t>.0</a:t>
            </a:r>
            <a:r>
              <a:rPr kumimoji="0" lang="en-US" sz="750" b="1" dirty="0">
                <a:cs typeface="Arial" charset="0"/>
              </a:rPr>
              <a:t>9</a:t>
            </a:r>
            <a:r>
              <a:rPr kumimoji="0" lang="ru-RU" sz="750" b="1" dirty="0">
                <a:cs typeface="Arial" charset="0"/>
              </a:rPr>
              <a:t>.2015 №</a:t>
            </a:r>
            <a:r>
              <a:rPr kumimoji="0" lang="en-US" sz="750" b="1" dirty="0">
                <a:cs typeface="Arial" charset="0"/>
              </a:rPr>
              <a:t>926 </a:t>
            </a:r>
            <a:r>
              <a:rPr kumimoji="0" lang="ru-RU" sz="675" dirty="0">
                <a:cs typeface="Arial" charset="0"/>
              </a:rPr>
              <a:t>Общие правила требований к ТРУ</a:t>
            </a:r>
          </a:p>
        </p:txBody>
      </p:sp>
      <p:sp>
        <p:nvSpPr>
          <p:cNvPr id="137" name="Прямоугольник 136"/>
          <p:cNvSpPr/>
          <p:nvPr/>
        </p:nvSpPr>
        <p:spPr>
          <a:xfrm>
            <a:off x="4676664" y="1033209"/>
            <a:ext cx="918489" cy="380303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</a:t>
            </a:r>
            <a:r>
              <a:rPr kumimoji="0" lang="en-US" sz="750" b="1" dirty="0">
                <a:cs typeface="Arial" charset="0"/>
              </a:rPr>
              <a:t>2</a:t>
            </a:r>
            <a:r>
              <a:rPr kumimoji="0" lang="ru-RU" sz="750" b="1" dirty="0">
                <a:cs typeface="Arial" charset="0"/>
              </a:rPr>
              <a:t>.0</a:t>
            </a:r>
            <a:r>
              <a:rPr kumimoji="0" lang="en-US" sz="750" b="1" dirty="0">
                <a:cs typeface="Arial" charset="0"/>
              </a:rPr>
              <a:t>9</a:t>
            </a:r>
            <a:r>
              <a:rPr kumimoji="0" lang="ru-RU" sz="750" b="1" dirty="0">
                <a:cs typeface="Arial" charset="0"/>
              </a:rPr>
              <a:t>.2015 №</a:t>
            </a:r>
            <a:r>
              <a:rPr kumimoji="0" lang="en-US" sz="750" b="1" dirty="0">
                <a:cs typeface="Arial" charset="0"/>
              </a:rPr>
              <a:t>92</a:t>
            </a:r>
            <a:r>
              <a:rPr kumimoji="0" lang="ru-RU" sz="750" b="1" dirty="0">
                <a:cs typeface="Arial" charset="0"/>
              </a:rPr>
              <a:t>7</a:t>
            </a:r>
            <a:r>
              <a:rPr kumimoji="0" lang="en-US" sz="750" b="1" dirty="0">
                <a:cs typeface="Arial" charset="0"/>
              </a:rPr>
              <a:t> </a:t>
            </a:r>
            <a:r>
              <a:rPr kumimoji="0" lang="ru-RU" sz="675" dirty="0">
                <a:cs typeface="Arial" charset="0"/>
              </a:rPr>
              <a:t>требований к ТРУ</a:t>
            </a:r>
          </a:p>
          <a:p>
            <a:pPr algn="ctr">
              <a:defRPr/>
            </a:pPr>
            <a:r>
              <a:rPr kumimoji="0" lang="ru-RU" sz="675">
                <a:cs typeface="Arial" charset="0"/>
              </a:rPr>
              <a:t>(федералы)</a:t>
            </a:r>
            <a:endParaRPr kumimoji="0" lang="ru-RU" sz="675" dirty="0">
              <a:cs typeface="Arial" charset="0"/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2689939" y="924707"/>
            <a:ext cx="918489" cy="386649"/>
          </a:xfrm>
          <a:prstGeom prst="rect">
            <a:avLst/>
          </a:prstGeom>
          <a:solidFill>
            <a:srgbClr val="FFFF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29.10.2015 №1168 </a:t>
            </a:r>
            <a:r>
              <a:rPr kumimoji="0" lang="ru-RU" sz="675" dirty="0">
                <a:cs typeface="Arial" charset="0"/>
              </a:rPr>
              <a:t>размещение </a:t>
            </a:r>
            <a:r>
              <a:rPr kumimoji="0" lang="ru-RU" sz="675">
                <a:cs typeface="Arial" charset="0"/>
              </a:rPr>
              <a:t>в ЕИС планов</a:t>
            </a:r>
            <a:endParaRPr kumimoji="0" lang="ru-RU" sz="675" dirty="0">
              <a:cs typeface="Arial" charset="0"/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8566762" y="3886949"/>
            <a:ext cx="948956" cy="31635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</a:t>
            </a:r>
            <a:r>
              <a:rPr kumimoji="0" lang="en-US" sz="750" b="1" dirty="0">
                <a:cs typeface="Arial" charset="0"/>
              </a:rPr>
              <a:t>6</a:t>
            </a:r>
            <a:r>
              <a:rPr kumimoji="0" lang="ru-RU" sz="750" b="1" dirty="0">
                <a:cs typeface="Arial" charset="0"/>
              </a:rPr>
              <a:t>.</a:t>
            </a:r>
            <a:r>
              <a:rPr kumimoji="0" lang="en-US" sz="750" b="1" dirty="0">
                <a:cs typeface="Arial" charset="0"/>
              </a:rPr>
              <a:t>11</a:t>
            </a:r>
            <a:r>
              <a:rPr kumimoji="0" lang="ru-RU" sz="750" b="1" dirty="0">
                <a:cs typeface="Arial" charset="0"/>
              </a:rPr>
              <a:t>.201</a:t>
            </a:r>
            <a:r>
              <a:rPr kumimoji="0" lang="en-US" sz="750" b="1" dirty="0">
                <a:cs typeface="Arial" charset="0"/>
              </a:rPr>
              <a:t>5</a:t>
            </a:r>
            <a:r>
              <a:rPr kumimoji="0" lang="ru-RU" sz="750" b="1" dirty="0">
                <a:cs typeface="Arial" charset="0"/>
              </a:rPr>
              <a:t> № 1236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Запрет </a:t>
            </a:r>
            <a:r>
              <a:rPr kumimoji="0" lang="ru-RU" sz="675" dirty="0" err="1">
                <a:cs typeface="Arial" charset="0"/>
              </a:rPr>
              <a:t>иностр</a:t>
            </a:r>
            <a:r>
              <a:rPr kumimoji="0" lang="ru-RU" sz="675" dirty="0">
                <a:cs typeface="Arial" charset="0"/>
              </a:rPr>
              <a:t>. ПО</a:t>
            </a:r>
          </a:p>
        </p:txBody>
      </p:sp>
      <p:sp>
        <p:nvSpPr>
          <p:cNvPr id="140" name="Прямоугольник 139"/>
          <p:cNvSpPr/>
          <p:nvPr/>
        </p:nvSpPr>
        <p:spPr>
          <a:xfrm>
            <a:off x="7546629" y="2998676"/>
            <a:ext cx="968058" cy="435232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22.08.2016 № 832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Запрет на отдельные виды </a:t>
            </a:r>
            <a:r>
              <a:rPr kumimoji="0" lang="ru-RU" sz="675" dirty="0" err="1">
                <a:cs typeface="Arial" charset="0"/>
              </a:rPr>
              <a:t>пищ</a:t>
            </a:r>
            <a:r>
              <a:rPr kumimoji="0" lang="ru-RU" sz="675" dirty="0">
                <a:cs typeface="Arial" charset="0"/>
              </a:rPr>
              <a:t> продуктов</a:t>
            </a:r>
          </a:p>
        </p:txBody>
      </p:sp>
      <p:sp>
        <p:nvSpPr>
          <p:cNvPr id="141" name="Прямоугольник 140"/>
          <p:cNvSpPr/>
          <p:nvPr/>
        </p:nvSpPr>
        <p:spPr>
          <a:xfrm>
            <a:off x="7552079" y="4263441"/>
            <a:ext cx="968058" cy="435232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26.09.2016 № 968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Запрет на отдельные виды </a:t>
            </a:r>
            <a:r>
              <a:rPr kumimoji="0" lang="ru-RU" sz="675">
                <a:cs typeface="Arial" charset="0"/>
              </a:rPr>
              <a:t>радиоэлектрон</a:t>
            </a:r>
            <a:endParaRPr kumimoji="0" lang="ru-RU" sz="675" dirty="0">
              <a:cs typeface="Arial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8566762" y="3903149"/>
            <a:ext cx="948956" cy="31635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</a:t>
            </a:r>
            <a:r>
              <a:rPr kumimoji="0" lang="en-US" sz="750" b="1" dirty="0">
                <a:cs typeface="Arial" charset="0"/>
              </a:rPr>
              <a:t>6</a:t>
            </a:r>
            <a:r>
              <a:rPr kumimoji="0" lang="ru-RU" sz="750" b="1" dirty="0">
                <a:cs typeface="Arial" charset="0"/>
              </a:rPr>
              <a:t>.</a:t>
            </a:r>
            <a:r>
              <a:rPr kumimoji="0" lang="en-US" sz="750" b="1" dirty="0">
                <a:cs typeface="Arial" charset="0"/>
              </a:rPr>
              <a:t>11</a:t>
            </a:r>
            <a:r>
              <a:rPr kumimoji="0" lang="ru-RU" sz="750" b="1" dirty="0">
                <a:cs typeface="Arial" charset="0"/>
              </a:rPr>
              <a:t>.201</a:t>
            </a:r>
            <a:r>
              <a:rPr kumimoji="0" lang="en-US" sz="750" b="1" dirty="0">
                <a:cs typeface="Arial" charset="0"/>
              </a:rPr>
              <a:t>5</a:t>
            </a:r>
            <a:r>
              <a:rPr kumimoji="0" lang="ru-RU" sz="750" b="1" dirty="0">
                <a:cs typeface="Arial" charset="0"/>
              </a:rPr>
              <a:t> № 1236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Запрет </a:t>
            </a:r>
            <a:r>
              <a:rPr kumimoji="0" lang="ru-RU" sz="675" dirty="0" err="1">
                <a:cs typeface="Arial" charset="0"/>
              </a:rPr>
              <a:t>иностр</a:t>
            </a:r>
            <a:r>
              <a:rPr kumimoji="0" lang="ru-RU" sz="675" dirty="0">
                <a:cs typeface="Arial" charset="0"/>
              </a:rPr>
              <a:t>. ПО</a:t>
            </a:r>
          </a:p>
        </p:txBody>
      </p:sp>
      <p:sp>
        <p:nvSpPr>
          <p:cNvPr id="143" name="Прямоугольник 142"/>
          <p:cNvSpPr/>
          <p:nvPr/>
        </p:nvSpPr>
        <p:spPr>
          <a:xfrm>
            <a:off x="8562250" y="4206961"/>
            <a:ext cx="948956" cy="356629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14.0</a:t>
            </a:r>
            <a:r>
              <a:rPr kumimoji="0" lang="en-US" sz="750" b="1" dirty="0">
                <a:cs typeface="Arial" charset="0"/>
              </a:rPr>
              <a:t>1</a:t>
            </a:r>
            <a:r>
              <a:rPr kumimoji="0" lang="ru-RU" sz="750" b="1" dirty="0">
                <a:cs typeface="Arial" charset="0"/>
              </a:rPr>
              <a:t>.2017 № 9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Запрет ин ТРУ для обороны</a:t>
            </a:r>
          </a:p>
        </p:txBody>
      </p:sp>
      <p:sp>
        <p:nvSpPr>
          <p:cNvPr id="144" name="Прямоугольник 143"/>
          <p:cNvSpPr/>
          <p:nvPr/>
        </p:nvSpPr>
        <p:spPr>
          <a:xfrm>
            <a:off x="6987632" y="1148413"/>
            <a:ext cx="1762019" cy="295524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08.02.2017 № 145 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правила норм и ведения каталога ТРУ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537007" y="4636887"/>
            <a:ext cx="968058" cy="370048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23.03.2017 № 325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Требования к ПО для ЭВМ и БД</a:t>
            </a:r>
          </a:p>
        </p:txBody>
      </p:sp>
      <p:sp>
        <p:nvSpPr>
          <p:cNvPr id="146" name="Прямоугольник 145"/>
          <p:cNvSpPr/>
          <p:nvPr/>
        </p:nvSpPr>
        <p:spPr>
          <a:xfrm>
            <a:off x="7546630" y="4641096"/>
            <a:ext cx="948956" cy="345230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05.09.2017 № 1072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Запрет ин. мебели и </a:t>
            </a:r>
            <a:r>
              <a:rPr kumimoji="0" lang="ru-RU" sz="675" dirty="0" err="1">
                <a:cs typeface="Arial" charset="0"/>
              </a:rPr>
              <a:t>деревообр</a:t>
            </a:r>
            <a:r>
              <a:rPr kumimoji="0" lang="ru-RU" sz="675" dirty="0">
                <a:cs typeface="Arial" charset="0"/>
              </a:rPr>
              <a:t> </a:t>
            </a:r>
            <a:r>
              <a:rPr kumimoji="0" lang="ru-RU" sz="675">
                <a:cs typeface="Arial" charset="0"/>
              </a:rPr>
              <a:t>промышл</a:t>
            </a:r>
            <a:endParaRPr kumimoji="0" lang="ru-RU" sz="675" dirty="0">
              <a:cs typeface="Arial" charset="0"/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5720954" y="5579977"/>
            <a:ext cx="771948" cy="453052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12.04.2018 №439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5 </a:t>
            </a:r>
            <a:r>
              <a:rPr kumimoji="0" lang="mr-IN" sz="675" dirty="0">
                <a:cs typeface="Arial" charset="0"/>
              </a:rPr>
              <a:t>–</a:t>
            </a:r>
            <a:r>
              <a:rPr kumimoji="0" lang="ru-RU" sz="675" dirty="0">
                <a:cs typeface="Arial" charset="0"/>
              </a:rPr>
              <a:t> 1 млн </a:t>
            </a:r>
            <a:r>
              <a:rPr kumimoji="0" lang="ru-RU" sz="675" dirty="0" err="1">
                <a:cs typeface="Arial" charset="0"/>
              </a:rPr>
              <a:t>руб</a:t>
            </a:r>
            <a:endParaRPr kumimoji="0" lang="ru-RU" sz="675" dirty="0">
              <a:cs typeface="Arial" charset="0"/>
            </a:endParaRPr>
          </a:p>
        </p:txBody>
      </p:sp>
      <p:sp>
        <p:nvSpPr>
          <p:cNvPr id="148" name="Прямоугольник 147"/>
          <p:cNvSpPr/>
          <p:nvPr/>
        </p:nvSpPr>
        <p:spPr>
          <a:xfrm>
            <a:off x="5629078" y="1090892"/>
            <a:ext cx="1244162" cy="26255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08.09.18 № 1074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Формула топлива ФАС+МФ</a:t>
            </a:r>
          </a:p>
        </p:txBody>
      </p:sp>
      <p:sp>
        <p:nvSpPr>
          <p:cNvPr id="149" name="Номер слайда 5">
            <a:extLst>
              <a:ext uri="{FF2B5EF4-FFF2-40B4-BE49-F238E27FC236}">
                <a16:creationId xmlns:a16="http://schemas.microsoft.com/office/drawing/2014/main" id="{F93B71DB-E1A9-A24E-95AD-88BD36550DA4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BCEC50B3-1D0A-7D40-B5CE-D2A83F0838DC}" type="slidenum">
              <a:rPr lang="ru-RU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83072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Прямая соединительная линия 84"/>
          <p:cNvCxnSpPr>
            <a:cxnSpLocks noChangeShapeType="1"/>
          </p:cNvCxnSpPr>
          <p:nvPr/>
        </p:nvCxnSpPr>
        <p:spPr bwMode="auto">
          <a:xfrm rot="5400000">
            <a:off x="8825988" y="4841783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1" name="Прямая соединительная линия 80"/>
          <p:cNvCxnSpPr>
            <a:cxnSpLocks noChangeShapeType="1"/>
          </p:cNvCxnSpPr>
          <p:nvPr/>
        </p:nvCxnSpPr>
        <p:spPr bwMode="auto">
          <a:xfrm>
            <a:off x="4204962" y="4482597"/>
            <a:ext cx="4064" cy="72771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7" name="Прямая соединительная линия 76"/>
          <p:cNvCxnSpPr>
            <a:cxnSpLocks noChangeShapeType="1"/>
          </p:cNvCxnSpPr>
          <p:nvPr/>
        </p:nvCxnSpPr>
        <p:spPr bwMode="auto">
          <a:xfrm flipH="1">
            <a:off x="3383931" y="4248845"/>
            <a:ext cx="813434" cy="35052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06" name="Прямая соединительная линия 105"/>
          <p:cNvCxnSpPr>
            <a:cxnSpLocks noChangeShapeType="1"/>
          </p:cNvCxnSpPr>
          <p:nvPr/>
        </p:nvCxnSpPr>
        <p:spPr bwMode="auto">
          <a:xfrm flipH="1">
            <a:off x="5921256" y="5647007"/>
            <a:ext cx="110984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1" name="Прямая соединительная линия 120"/>
          <p:cNvCxnSpPr>
            <a:cxnSpLocks noChangeShapeType="1"/>
          </p:cNvCxnSpPr>
          <p:nvPr/>
        </p:nvCxnSpPr>
        <p:spPr bwMode="auto">
          <a:xfrm flipH="1">
            <a:off x="3190873" y="4253939"/>
            <a:ext cx="2" cy="973769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13" name="Прямая соединительная линия 112"/>
          <p:cNvCxnSpPr>
            <a:cxnSpLocks noChangeShapeType="1"/>
            <a:endCxn id="112" idx="0"/>
          </p:cNvCxnSpPr>
          <p:nvPr/>
        </p:nvCxnSpPr>
        <p:spPr bwMode="auto">
          <a:xfrm>
            <a:off x="5165885" y="4270370"/>
            <a:ext cx="4064" cy="72771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10" name="Прямая соединительная линия 109"/>
          <p:cNvCxnSpPr>
            <a:cxnSpLocks noChangeShapeType="1"/>
          </p:cNvCxnSpPr>
          <p:nvPr/>
        </p:nvCxnSpPr>
        <p:spPr bwMode="auto">
          <a:xfrm rot="10800000">
            <a:off x="2732486" y="4665795"/>
            <a:ext cx="3042047" cy="3095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11" name="Прямая соединительная линия 110"/>
          <p:cNvCxnSpPr>
            <a:cxnSpLocks noChangeShapeType="1"/>
          </p:cNvCxnSpPr>
          <p:nvPr/>
        </p:nvCxnSpPr>
        <p:spPr bwMode="auto">
          <a:xfrm rot="5400000">
            <a:off x="7802339" y="4871698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4" name="Прямая соединительная линия 83"/>
          <p:cNvCxnSpPr>
            <a:cxnSpLocks noChangeShapeType="1"/>
          </p:cNvCxnSpPr>
          <p:nvPr/>
        </p:nvCxnSpPr>
        <p:spPr bwMode="auto">
          <a:xfrm flipH="1">
            <a:off x="8282942" y="1817370"/>
            <a:ext cx="813434" cy="35052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76" name="Прямоугольник 75"/>
          <p:cNvSpPr>
            <a:spLocks noChangeArrowheads="1"/>
          </p:cNvSpPr>
          <p:nvPr/>
        </p:nvSpPr>
        <p:spPr bwMode="auto">
          <a:xfrm>
            <a:off x="5720955" y="1446611"/>
            <a:ext cx="750094" cy="4500563"/>
          </a:xfrm>
          <a:prstGeom prst="rect">
            <a:avLst/>
          </a:prstGeom>
          <a:solidFill>
            <a:srgbClr val="FAC090"/>
          </a:solidFill>
          <a:ln w="9525">
            <a:solidFill>
              <a:srgbClr val="FCD5B5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lIns="51311" tIns="25656" rIns="51311" bIns="25656" anchor="ctr"/>
          <a:lstStyle/>
          <a:p>
            <a:pPr algn="ctr">
              <a:defRPr/>
            </a:pPr>
            <a:endParaRPr lang="ru-RU" sz="75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5" name="Прямая соединительная линия 74"/>
          <p:cNvCxnSpPr>
            <a:cxnSpLocks noChangeShapeType="1"/>
          </p:cNvCxnSpPr>
          <p:nvPr/>
        </p:nvCxnSpPr>
        <p:spPr bwMode="auto">
          <a:xfrm>
            <a:off x="8441049" y="2448675"/>
            <a:ext cx="184792" cy="25309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3" name="Прямая соединительная линия 72"/>
          <p:cNvCxnSpPr>
            <a:cxnSpLocks noChangeShapeType="1"/>
          </p:cNvCxnSpPr>
          <p:nvPr/>
        </p:nvCxnSpPr>
        <p:spPr bwMode="auto">
          <a:xfrm rot="5400000">
            <a:off x="7763610" y="2131478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0" name="Прямая соединительная линия 69"/>
          <p:cNvCxnSpPr>
            <a:cxnSpLocks noChangeShapeType="1"/>
          </p:cNvCxnSpPr>
          <p:nvPr/>
        </p:nvCxnSpPr>
        <p:spPr bwMode="auto">
          <a:xfrm rot="5400000">
            <a:off x="3998120" y="2466863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1" name="Прямая соединительная линия 70"/>
          <p:cNvCxnSpPr>
            <a:cxnSpLocks noChangeShapeType="1"/>
          </p:cNvCxnSpPr>
          <p:nvPr/>
        </p:nvCxnSpPr>
        <p:spPr bwMode="auto">
          <a:xfrm rot="5400000">
            <a:off x="2980136" y="2466863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2" name="Прямая соединительная линия 71"/>
          <p:cNvCxnSpPr>
            <a:cxnSpLocks noChangeShapeType="1"/>
          </p:cNvCxnSpPr>
          <p:nvPr/>
        </p:nvCxnSpPr>
        <p:spPr bwMode="auto">
          <a:xfrm rot="16200000" flipH="1">
            <a:off x="6775985" y="2170174"/>
            <a:ext cx="444104" cy="7144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63" name="Прямая соединительная линия 62"/>
          <p:cNvCxnSpPr>
            <a:cxnSpLocks noChangeShapeType="1"/>
          </p:cNvCxnSpPr>
          <p:nvPr/>
        </p:nvCxnSpPr>
        <p:spPr bwMode="auto">
          <a:xfrm rot="5400000">
            <a:off x="4955145" y="2455646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1" name="Прямая соединительная линия 40"/>
          <p:cNvCxnSpPr>
            <a:cxnSpLocks noChangeShapeType="1"/>
          </p:cNvCxnSpPr>
          <p:nvPr/>
        </p:nvCxnSpPr>
        <p:spPr bwMode="auto">
          <a:xfrm rot="10800000" flipV="1">
            <a:off x="2651522" y="2810154"/>
            <a:ext cx="3107532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2" name="Прямая соединительная линия 41"/>
          <p:cNvCxnSpPr>
            <a:cxnSpLocks noChangeShapeType="1"/>
          </p:cNvCxnSpPr>
          <p:nvPr/>
        </p:nvCxnSpPr>
        <p:spPr bwMode="auto">
          <a:xfrm flipH="1">
            <a:off x="6420608" y="3383016"/>
            <a:ext cx="2487173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6" name="Прямая соединительная линия 45"/>
          <p:cNvCxnSpPr>
            <a:cxnSpLocks noChangeShapeType="1"/>
          </p:cNvCxnSpPr>
          <p:nvPr/>
        </p:nvCxnSpPr>
        <p:spPr bwMode="auto">
          <a:xfrm rot="10800000" flipV="1">
            <a:off x="2667002" y="1723114"/>
            <a:ext cx="310753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7" name="Прямая соединительная линия 46"/>
          <p:cNvCxnSpPr>
            <a:cxnSpLocks noChangeShapeType="1"/>
          </p:cNvCxnSpPr>
          <p:nvPr/>
        </p:nvCxnSpPr>
        <p:spPr bwMode="auto">
          <a:xfrm flipH="1">
            <a:off x="6440093" y="2256125"/>
            <a:ext cx="2558195" cy="16781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7" name="Прямая соединительная линия 36"/>
          <p:cNvCxnSpPr>
            <a:cxnSpLocks noChangeShapeType="1"/>
          </p:cNvCxnSpPr>
          <p:nvPr/>
        </p:nvCxnSpPr>
        <p:spPr bwMode="auto">
          <a:xfrm flipH="1">
            <a:off x="6362703" y="4416029"/>
            <a:ext cx="2865119" cy="65081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 rot="10800000">
            <a:off x="2708673" y="2264458"/>
            <a:ext cx="3065860" cy="3095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9" name="Цилиндр 8"/>
          <p:cNvSpPr/>
          <p:nvPr/>
        </p:nvSpPr>
        <p:spPr>
          <a:xfrm>
            <a:off x="5732433" y="1588770"/>
            <a:ext cx="727137" cy="2083028"/>
          </a:xfrm>
          <a:prstGeom prst="can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b="1" dirty="0">
                <a:latin typeface="Arial" charset="0"/>
                <a:cs typeface="Arial" charset="0"/>
              </a:rPr>
              <a:t>исполнение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534888" y="2066173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Реестр контрактов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514607" y="2066173"/>
            <a:ext cx="941427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отчет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759939" y="2072945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обеспечение исполнения контракта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726639" y="2072945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приемка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708673" y="2072945"/>
            <a:ext cx="941427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штрафные санкции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4759939" y="2570457"/>
            <a:ext cx="918489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08.11.2013 №1005</a:t>
            </a:r>
            <a:r>
              <a:rPr kumimoji="0" lang="ru-RU" sz="750">
                <a:cs typeface="Arial" charset="0"/>
              </a:rPr>
              <a:t> </a:t>
            </a:r>
            <a:r>
              <a:rPr kumimoji="0" lang="ru-RU" sz="675">
                <a:cs typeface="Arial" charset="0"/>
              </a:rPr>
              <a:t>Реестр банковских гарантий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3726639" y="2570457"/>
            <a:ext cx="918489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28.11.2013 №1090</a:t>
            </a:r>
          </a:p>
          <a:p>
            <a:pPr algn="ctr">
              <a:defRPr/>
            </a:pPr>
            <a:r>
              <a:rPr kumimoji="0" lang="ru-RU" sz="675">
                <a:cs typeface="Arial" charset="0"/>
              </a:rPr>
              <a:t>Методика сокращения объемов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2708673" y="2570457"/>
            <a:ext cx="941427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30.08.2017 №1042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Размер штрафа, пени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534888" y="1492115"/>
            <a:ext cx="918489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28.11.2013 №1084 </a:t>
            </a:r>
            <a:r>
              <a:rPr kumimoji="0" lang="ru-RU" sz="675" dirty="0">
                <a:cs typeface="Arial" charset="0"/>
              </a:rPr>
              <a:t>порядок ведения реестра контрактов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7514607" y="1492115"/>
            <a:ext cx="941427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28.11.2013 №1093 </a:t>
            </a:r>
            <a:r>
              <a:rPr kumimoji="0" lang="ru-RU" sz="600" dirty="0">
                <a:cs typeface="Arial" charset="0"/>
              </a:rPr>
              <a:t>Отчет о результатах исполнения контракта (отдельного этапа)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8540278" y="2573053"/>
            <a:ext cx="941427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strike="dblStrike" dirty="0">
                <a:solidFill>
                  <a:srgbClr val="FF0000"/>
                </a:solidFill>
                <a:cs typeface="Arial" charset="0"/>
              </a:rPr>
              <a:t>18.09.2013 №374 </a:t>
            </a:r>
            <a:r>
              <a:rPr kumimoji="0" lang="ru-RU" sz="675" strike="dblStrike" dirty="0">
                <a:solidFill>
                  <a:srgbClr val="FF0000"/>
                </a:solidFill>
                <a:cs typeface="Arial" charset="0"/>
              </a:rPr>
              <a:t>Статистический отчет </a:t>
            </a:r>
          </a:p>
          <a:p>
            <a:pPr algn="ctr">
              <a:defRPr/>
            </a:pPr>
            <a:r>
              <a:rPr kumimoji="0" lang="ru-RU" sz="675" strike="dblStrike" dirty="0">
                <a:solidFill>
                  <a:srgbClr val="FF0000"/>
                </a:solidFill>
                <a:cs typeface="Arial" charset="0"/>
              </a:rPr>
              <a:t>1-Контракт</a:t>
            </a:r>
          </a:p>
        </p:txBody>
      </p:sp>
      <p:cxnSp>
        <p:nvCxnSpPr>
          <p:cNvPr id="60" name="Прямая соединительная линия 59"/>
          <p:cNvCxnSpPr>
            <a:cxnSpLocks noChangeShapeType="1"/>
          </p:cNvCxnSpPr>
          <p:nvPr/>
        </p:nvCxnSpPr>
        <p:spPr bwMode="auto">
          <a:xfrm>
            <a:off x="7001609" y="4187191"/>
            <a:ext cx="0" cy="8952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62" name="Прямоугольник 61"/>
          <p:cNvSpPr/>
          <p:nvPr/>
        </p:nvSpPr>
        <p:spPr>
          <a:xfrm>
            <a:off x="6562901" y="4278256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внутренний финансовый контроль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7580892" y="4253941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ведомственный контроль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8570894" y="4266098"/>
            <a:ext cx="910811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общественный контроль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4710705" y="4484106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процедурный контроль 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3726640" y="4482064"/>
            <a:ext cx="941450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мониторинг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2706767" y="4481111"/>
            <a:ext cx="9643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аудит, </a:t>
            </a:r>
            <a:r>
              <a:rPr lang="ru-RU" sz="750" b="1" dirty="0" err="1">
                <a:latin typeface="Arial" charset="0"/>
                <a:cs typeface="Arial" charset="0"/>
              </a:rPr>
              <a:t>фин</a:t>
            </a:r>
            <a:r>
              <a:rPr lang="ru-RU" sz="750" b="1" dirty="0">
                <a:latin typeface="Arial" charset="0"/>
                <a:cs typeface="Arial" charset="0"/>
              </a:rPr>
              <a:t> контроль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6578208" y="4768463"/>
            <a:ext cx="918489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28.11.2013 №1092 </a:t>
            </a:r>
            <a:r>
              <a:rPr kumimoji="0" lang="ru-RU" sz="675">
                <a:cs typeface="Arial" charset="0"/>
              </a:rPr>
              <a:t>Порядок осуществления контроля</a:t>
            </a:r>
          </a:p>
        </p:txBody>
      </p:sp>
      <p:sp>
        <p:nvSpPr>
          <p:cNvPr id="56" name="Цилиндр 55"/>
          <p:cNvSpPr/>
          <p:nvPr/>
        </p:nvSpPr>
        <p:spPr>
          <a:xfrm>
            <a:off x="5743914" y="3844290"/>
            <a:ext cx="727137" cy="2102900"/>
          </a:xfrm>
          <a:prstGeom prst="can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b="1" dirty="0">
                <a:latin typeface="Arial" charset="0"/>
                <a:cs typeface="Arial" charset="0"/>
              </a:rPr>
              <a:t>контроль</a:t>
            </a:r>
          </a:p>
        </p:txBody>
      </p:sp>
      <p:sp>
        <p:nvSpPr>
          <p:cNvPr id="88" name="Прямоугольник 87"/>
          <p:cNvSpPr/>
          <p:nvPr/>
        </p:nvSpPr>
        <p:spPr>
          <a:xfrm>
            <a:off x="2724945" y="1511588"/>
            <a:ext cx="910835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13.09.2013 №537</a:t>
            </a:r>
          </a:p>
          <a:p>
            <a:pPr algn="ctr">
              <a:defRPr/>
            </a:pPr>
            <a:r>
              <a:rPr kumimoji="0" lang="ru-RU" sz="675">
                <a:cs typeface="Arial" charset="0"/>
              </a:rPr>
              <a:t>Согласование применения закрытых способов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4703050" y="3844291"/>
            <a:ext cx="918489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ФАС 19.11.2014              № 727/14</a:t>
            </a:r>
          </a:p>
          <a:p>
            <a:pPr algn="ctr">
              <a:defRPr/>
            </a:pPr>
            <a:r>
              <a:rPr kumimoji="0" lang="ru-RU" sz="675" dirty="0" err="1">
                <a:cs typeface="Arial" charset="0"/>
              </a:rPr>
              <a:t>Рассм</a:t>
            </a:r>
            <a:r>
              <a:rPr kumimoji="0" lang="ru-RU" sz="675" dirty="0">
                <a:cs typeface="Arial" charset="0"/>
              </a:rPr>
              <a:t>. жалоб</a:t>
            </a:r>
          </a:p>
        </p:txBody>
      </p:sp>
      <p:sp>
        <p:nvSpPr>
          <p:cNvPr id="100" name="Прямоугольник 99"/>
          <p:cNvSpPr/>
          <p:nvPr/>
        </p:nvSpPr>
        <p:spPr>
          <a:xfrm>
            <a:off x="6534888" y="2681746"/>
            <a:ext cx="918489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19.12.2013 №1186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Изменение контракта при согласовании ОИГВ</a:t>
            </a:r>
          </a:p>
        </p:txBody>
      </p:sp>
      <p:sp>
        <p:nvSpPr>
          <p:cNvPr id="77985" name="TextBox 3"/>
          <p:cNvSpPr txBox="1">
            <a:spLocks noChangeArrowheads="1"/>
          </p:cNvSpPr>
          <p:nvPr/>
        </p:nvSpPr>
        <p:spPr bwMode="auto">
          <a:xfrm>
            <a:off x="3133862" y="266103"/>
            <a:ext cx="5805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kumimoji="0" lang="ru-RU" b="1" dirty="0">
                <a:latin typeface="Times New Roman" panose="02020603050405020304" pitchFamily="18" charset="0"/>
                <a:ea typeface="ＭＳ Ｐゴシック" charset="0"/>
                <a:cs typeface="Times New Roman" panose="02020603050405020304" pitchFamily="18" charset="0"/>
              </a:rPr>
              <a:t>НПА в процессе закупок по 44-ФЗ </a:t>
            </a:r>
          </a:p>
        </p:txBody>
      </p:sp>
      <p:sp>
        <p:nvSpPr>
          <p:cNvPr id="89" name="Прямоугольник 88"/>
          <p:cNvSpPr/>
          <p:nvPr/>
        </p:nvSpPr>
        <p:spPr>
          <a:xfrm>
            <a:off x="2666976" y="5786457"/>
            <a:ext cx="375050" cy="160735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/>
          <a:p>
            <a:pPr algn="ctr">
              <a:defRPr/>
            </a:pPr>
            <a:endParaRPr lang="ru-RU" sz="75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989" name="TextBox 89"/>
          <p:cNvSpPr txBox="1">
            <a:spLocks noChangeArrowheads="1"/>
          </p:cNvSpPr>
          <p:nvPr/>
        </p:nvSpPr>
        <p:spPr bwMode="auto">
          <a:xfrm>
            <a:off x="3042050" y="5732860"/>
            <a:ext cx="69651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900">
                <a:latin typeface="Calibri" charset="0"/>
                <a:ea typeface="ＭＳ Ｐゴシック" charset="0"/>
                <a:cs typeface="ＭＳ Ｐゴシック" charset="0"/>
              </a:rPr>
              <a:t>функции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3684967" y="5786457"/>
            <a:ext cx="375050" cy="16073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/>
          <a:p>
            <a:pPr algn="ctr">
              <a:defRPr/>
            </a:pPr>
            <a:endParaRPr lang="ru-RU" sz="75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993" name="TextBox 93"/>
          <p:cNvSpPr txBox="1">
            <a:spLocks noChangeArrowheads="1"/>
          </p:cNvSpPr>
          <p:nvPr/>
        </p:nvSpPr>
        <p:spPr bwMode="auto">
          <a:xfrm>
            <a:off x="4060032" y="5732860"/>
            <a:ext cx="192881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900">
                <a:latin typeface="Calibri" charset="0"/>
                <a:ea typeface="ＭＳ Ｐゴシック" charset="0"/>
                <a:cs typeface="ＭＳ Ｐゴシック" charset="0"/>
              </a:rPr>
              <a:t>нормативные – правовые акты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8493723" y="1507148"/>
            <a:ext cx="1009126" cy="413591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17.03.2015 № 238 </a:t>
            </a:r>
            <a:r>
              <a:rPr kumimoji="0" lang="ru-RU" sz="750" dirty="0">
                <a:cs typeface="Arial" charset="0"/>
              </a:rPr>
              <a:t>Отчет о размещении у СМП</a:t>
            </a:r>
          </a:p>
        </p:txBody>
      </p:sp>
      <p:sp>
        <p:nvSpPr>
          <p:cNvPr id="95" name="Прямоугольник 94"/>
          <p:cNvSpPr/>
          <p:nvPr/>
        </p:nvSpPr>
        <p:spPr>
          <a:xfrm>
            <a:off x="7566775" y="4797247"/>
            <a:ext cx="932606" cy="430460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10.02.2014 № 89 </a:t>
            </a:r>
            <a:r>
              <a:rPr kumimoji="0" lang="ru-RU" sz="675" dirty="0">
                <a:cs typeface="Arial" charset="0"/>
              </a:rPr>
              <a:t>Правила вед контроля</a:t>
            </a:r>
          </a:p>
        </p:txBody>
      </p:sp>
      <p:sp>
        <p:nvSpPr>
          <p:cNvPr id="101" name="Прямоугольник 100"/>
          <p:cNvSpPr/>
          <p:nvPr/>
        </p:nvSpPr>
        <p:spPr>
          <a:xfrm>
            <a:off x="4710704" y="1507355"/>
            <a:ext cx="910835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13.01.2014 №19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НМЦК – формула и предельное значение</a:t>
            </a:r>
          </a:p>
        </p:txBody>
      </p:sp>
      <p:sp>
        <p:nvSpPr>
          <p:cNvPr id="102" name="Прямоугольник 101"/>
          <p:cNvSpPr/>
          <p:nvPr/>
        </p:nvSpPr>
        <p:spPr>
          <a:xfrm>
            <a:off x="3734269" y="1507355"/>
            <a:ext cx="910835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04.09.2013 №775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Обязанность предоставлять </a:t>
            </a:r>
            <a:r>
              <a:rPr kumimoji="0" lang="ru-RU" sz="675" dirty="0" err="1">
                <a:cs typeface="Arial" charset="0"/>
              </a:rPr>
              <a:t>доп</a:t>
            </a:r>
            <a:r>
              <a:rPr kumimoji="0" lang="ru-RU" sz="675" dirty="0">
                <a:cs typeface="Arial" charset="0"/>
              </a:rPr>
              <a:t> информацию</a:t>
            </a:r>
          </a:p>
        </p:txBody>
      </p:sp>
      <p:sp>
        <p:nvSpPr>
          <p:cNvPr id="112" name="Прямоугольник 111"/>
          <p:cNvSpPr/>
          <p:nvPr/>
        </p:nvSpPr>
        <p:spPr>
          <a:xfrm>
            <a:off x="4710705" y="4998087"/>
            <a:ext cx="918489" cy="35496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25.11.2013 №1062 </a:t>
            </a:r>
            <a:r>
              <a:rPr kumimoji="0" lang="ru-RU" sz="675" dirty="0">
                <a:cs typeface="Arial" charset="0"/>
              </a:rPr>
              <a:t>Порядок ведения РНП</a:t>
            </a:r>
          </a:p>
        </p:txBody>
      </p:sp>
      <p:sp>
        <p:nvSpPr>
          <p:cNvPr id="114" name="Прямоугольник 113"/>
          <p:cNvSpPr/>
          <p:nvPr/>
        </p:nvSpPr>
        <p:spPr>
          <a:xfrm>
            <a:off x="2685891" y="3918583"/>
            <a:ext cx="918489" cy="40791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28.11.2013              № 1092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ФСФБН</a:t>
            </a:r>
          </a:p>
        </p:txBody>
      </p:sp>
      <p:sp>
        <p:nvSpPr>
          <p:cNvPr id="116" name="Прямоугольник 115"/>
          <p:cNvSpPr/>
          <p:nvPr/>
        </p:nvSpPr>
        <p:spPr>
          <a:xfrm>
            <a:off x="6549432" y="3191666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Изменение контракта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6578208" y="3789226"/>
            <a:ext cx="918489" cy="397964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17.03.2014 №193 </a:t>
            </a:r>
            <a:r>
              <a:rPr kumimoji="0" lang="ru-RU" sz="675" dirty="0">
                <a:cs typeface="Arial" charset="0"/>
              </a:rPr>
              <a:t>Правила 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ВФК и ВФА</a:t>
            </a:r>
          </a:p>
        </p:txBody>
      </p:sp>
      <p:sp>
        <p:nvSpPr>
          <p:cNvPr id="118" name="Прямоугольник 117"/>
          <p:cNvSpPr/>
          <p:nvPr/>
        </p:nvSpPr>
        <p:spPr>
          <a:xfrm>
            <a:off x="7580893" y="3762178"/>
            <a:ext cx="1623554" cy="426794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kumimoji="0" lang="ru-RU" sz="750" b="1" dirty="0">
                <a:solidFill>
                  <a:srgbClr val="FF0000"/>
                </a:solidFill>
                <a:cs typeface="Arial" charset="0"/>
              </a:rPr>
              <a:t>№ 211 (</a:t>
            </a:r>
            <a:r>
              <a:rPr kumimoji="0" lang="ru-RU" sz="750" b="1" dirty="0" err="1">
                <a:solidFill>
                  <a:srgbClr val="FF0000"/>
                </a:solidFill>
                <a:cs typeface="Arial" charset="0"/>
              </a:rPr>
              <a:t>реструктур</a:t>
            </a:r>
            <a:r>
              <a:rPr kumimoji="0" lang="ru-RU" sz="750" b="1" dirty="0">
                <a:solidFill>
                  <a:srgbClr val="FF0000"/>
                </a:solidFill>
                <a:cs typeface="Arial" charset="0"/>
              </a:rPr>
              <a:t> банк в 2016)</a:t>
            </a:r>
            <a:r>
              <a:rPr kumimoji="0" lang="ru-RU" sz="750" b="1" dirty="0">
                <a:cs typeface="Arial" charset="0"/>
              </a:rPr>
              <a:t>;</a:t>
            </a:r>
          </a:p>
          <a:p>
            <a:pPr>
              <a:defRPr/>
            </a:pPr>
            <a:r>
              <a:rPr kumimoji="0" lang="ru-RU" sz="750" b="1" strike="sngStrike" dirty="0">
                <a:solidFill>
                  <a:srgbClr val="FF0000"/>
                </a:solidFill>
                <a:cs typeface="Arial" charset="0"/>
              </a:rPr>
              <a:t>№ 191 (изменение условий);</a:t>
            </a:r>
          </a:p>
          <a:p>
            <a:pPr>
              <a:defRPr/>
            </a:pPr>
            <a:r>
              <a:rPr kumimoji="0" lang="ru-RU" sz="750" b="1" dirty="0">
                <a:solidFill>
                  <a:srgbClr val="FF0000"/>
                </a:solidFill>
                <a:cs typeface="Arial" charset="0"/>
              </a:rPr>
              <a:t>№ 182 (обеспечение в 2016);</a:t>
            </a:r>
          </a:p>
        </p:txBody>
      </p:sp>
      <p:sp>
        <p:nvSpPr>
          <p:cNvPr id="119" name="Прямоугольник 118"/>
          <p:cNvSpPr/>
          <p:nvPr/>
        </p:nvSpPr>
        <p:spPr>
          <a:xfrm>
            <a:off x="8556399" y="2115456"/>
            <a:ext cx="930502" cy="318442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04.04.2016 № 265 </a:t>
            </a:r>
            <a:r>
              <a:rPr kumimoji="0" lang="ru-RU" sz="750" dirty="0">
                <a:cs typeface="Arial" charset="0"/>
              </a:rPr>
              <a:t>выручка  у СМП</a:t>
            </a:r>
          </a:p>
        </p:txBody>
      </p:sp>
      <p:sp>
        <p:nvSpPr>
          <p:cNvPr id="120" name="Прямоугольник 119"/>
          <p:cNvSpPr/>
          <p:nvPr/>
        </p:nvSpPr>
        <p:spPr>
          <a:xfrm>
            <a:off x="6596117" y="5416164"/>
            <a:ext cx="984774" cy="370292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</a:t>
            </a:r>
            <a:r>
              <a:rPr kumimoji="0" lang="ru-RU" sz="750" b="1" dirty="0" err="1">
                <a:cs typeface="Arial" charset="0"/>
              </a:rPr>
              <a:t>минкульта</a:t>
            </a:r>
            <a:r>
              <a:rPr kumimoji="0" lang="ru-RU" sz="750" b="1">
                <a:cs typeface="Arial" charset="0"/>
              </a:rPr>
              <a:t> 25.08.2013 № 558 </a:t>
            </a:r>
            <a:r>
              <a:rPr kumimoji="0" lang="ru-RU" sz="675" dirty="0">
                <a:cs typeface="Arial" charset="0"/>
              </a:rPr>
              <a:t>сроки хранения</a:t>
            </a:r>
          </a:p>
        </p:txBody>
      </p:sp>
      <p:sp>
        <p:nvSpPr>
          <p:cNvPr id="122" name="Прямоугольник 121"/>
          <p:cNvSpPr/>
          <p:nvPr/>
        </p:nvSpPr>
        <p:spPr>
          <a:xfrm>
            <a:off x="2717290" y="4945136"/>
            <a:ext cx="967678" cy="60603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Протокол СП 21.03.2014              № 15к (961)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Метод рекомендации аудита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3631627" y="3923597"/>
            <a:ext cx="1013476" cy="40791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12.12.2015              № 1367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контроль </a:t>
            </a:r>
            <a:r>
              <a:rPr kumimoji="0" lang="ru-RU" sz="675" dirty="0" err="1">
                <a:cs typeface="Arial" charset="0"/>
              </a:rPr>
              <a:t>финорганом</a:t>
            </a:r>
            <a:endParaRPr kumimoji="0" lang="ru-RU" sz="675" dirty="0">
              <a:cs typeface="Arial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3707258" y="4992106"/>
            <a:ext cx="970138" cy="40791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03.11.2015              № 1193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О мониторинге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4744163" y="3167890"/>
            <a:ext cx="941427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02.04.2016 №70 </a:t>
            </a:r>
            <a:r>
              <a:rPr kumimoji="0" lang="ru-RU" sz="675" dirty="0">
                <a:cs typeface="Arial" charset="0"/>
              </a:rPr>
              <a:t>казначейское сопровождение контрактов в 2016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8564767" y="4747610"/>
            <a:ext cx="932606" cy="480249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22.08.2016 № 835 </a:t>
            </a:r>
            <a:r>
              <a:rPr kumimoji="0" lang="ru-RU" sz="675" dirty="0">
                <a:cs typeface="Arial" charset="0"/>
              </a:rPr>
              <a:t>Правила общ. обязательного обсуждения</a:t>
            </a:r>
          </a:p>
        </p:txBody>
      </p:sp>
      <p:sp>
        <p:nvSpPr>
          <p:cNvPr id="86" name="Прямоугольник 85"/>
          <p:cNvSpPr/>
          <p:nvPr/>
        </p:nvSpPr>
        <p:spPr>
          <a:xfrm>
            <a:off x="7496697" y="2672312"/>
            <a:ext cx="918489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27.09.2016 №2027-р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ТРУ не размещать в ЕИС</a:t>
            </a:r>
          </a:p>
        </p:txBody>
      </p:sp>
      <p:sp>
        <p:nvSpPr>
          <p:cNvPr id="87" name="Прямоугольник 86"/>
          <p:cNvSpPr/>
          <p:nvPr/>
        </p:nvSpPr>
        <p:spPr>
          <a:xfrm>
            <a:off x="3722922" y="3173468"/>
            <a:ext cx="941427" cy="459245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23.12.2016 №1466 </a:t>
            </a:r>
            <a:r>
              <a:rPr kumimoji="0" lang="ru-RU" sz="675" dirty="0">
                <a:cs typeface="Arial" charset="0"/>
              </a:rPr>
              <a:t>типовые условия контракта для СМП и СОНО </a:t>
            </a:r>
            <a:r>
              <a:rPr kumimoji="0" lang="ru-RU" sz="675">
                <a:cs typeface="Arial" charset="0"/>
              </a:rPr>
              <a:t>(субподряд)</a:t>
            </a:r>
            <a:endParaRPr kumimoji="0" lang="ru-RU" sz="675" dirty="0">
              <a:cs typeface="Arial" charset="0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7514607" y="3205961"/>
            <a:ext cx="918489" cy="389843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12.05.2017 № 563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Стройка «под ключ»</a:t>
            </a:r>
          </a:p>
        </p:txBody>
      </p:sp>
      <p:sp>
        <p:nvSpPr>
          <p:cNvPr id="91" name="Прямоугольник 90"/>
          <p:cNvSpPr/>
          <p:nvPr/>
        </p:nvSpPr>
        <p:spPr>
          <a:xfrm>
            <a:off x="8480106" y="3212710"/>
            <a:ext cx="918489" cy="383382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15.05.2017 № 570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Виды работ на субподряд и %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4796314" y="1194275"/>
            <a:ext cx="2385060" cy="263743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28.07.2018 №881, 882, 883 (</a:t>
            </a:r>
            <a:r>
              <a:rPr kumimoji="0" lang="ru-RU" sz="675" dirty="0">
                <a:cs typeface="Arial" charset="0"/>
              </a:rPr>
              <a:t>требования к ЕИС, мониторинг доступности, фиксация действий)</a:t>
            </a:r>
          </a:p>
        </p:txBody>
      </p:sp>
      <p:sp>
        <p:nvSpPr>
          <p:cNvPr id="94" name="Номер слайда 5">
            <a:extLst>
              <a:ext uri="{FF2B5EF4-FFF2-40B4-BE49-F238E27FC236}">
                <a16:creationId xmlns:a16="http://schemas.microsoft.com/office/drawing/2014/main" id="{BA638180-F125-504C-A62D-4856AE00D46E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BCEC50B3-1D0A-7D40-B5CE-D2A83F0838DC}" type="slidenum">
              <a:rPr lang="ru-RU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56893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" name="Прямая соединительная линия 89"/>
          <p:cNvCxnSpPr>
            <a:cxnSpLocks noChangeShapeType="1"/>
          </p:cNvCxnSpPr>
          <p:nvPr/>
        </p:nvCxnSpPr>
        <p:spPr bwMode="auto">
          <a:xfrm>
            <a:off x="7037787" y="1927624"/>
            <a:ext cx="3095" cy="804859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4" name="Прямая соединительная линия 83"/>
          <p:cNvCxnSpPr>
            <a:cxnSpLocks noChangeShapeType="1"/>
          </p:cNvCxnSpPr>
          <p:nvPr/>
        </p:nvCxnSpPr>
        <p:spPr bwMode="auto">
          <a:xfrm rot="5400000">
            <a:off x="8830868" y="4301729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92" name="Прямая соединительная линия 91"/>
          <p:cNvCxnSpPr>
            <a:cxnSpLocks noChangeShapeType="1"/>
          </p:cNvCxnSpPr>
          <p:nvPr/>
        </p:nvCxnSpPr>
        <p:spPr bwMode="auto">
          <a:xfrm rot="5400000">
            <a:off x="8993387" y="3049787"/>
            <a:ext cx="205978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15" name="Прямая соединительная линия 114"/>
          <p:cNvCxnSpPr>
            <a:cxnSpLocks noChangeShapeType="1"/>
          </p:cNvCxnSpPr>
          <p:nvPr/>
        </p:nvCxnSpPr>
        <p:spPr bwMode="auto">
          <a:xfrm rot="16200000" flipV="1">
            <a:off x="8920759" y="2093714"/>
            <a:ext cx="298847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4" name="Прямая соединительная линия 123"/>
          <p:cNvCxnSpPr>
            <a:cxnSpLocks noChangeShapeType="1"/>
          </p:cNvCxnSpPr>
          <p:nvPr/>
        </p:nvCxnSpPr>
        <p:spPr bwMode="auto">
          <a:xfrm rot="5400000" flipH="1" flipV="1">
            <a:off x="7852768" y="2135387"/>
            <a:ext cx="39886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5" name="Прямая соединительная линия 124"/>
          <p:cNvCxnSpPr>
            <a:cxnSpLocks noChangeShapeType="1"/>
          </p:cNvCxnSpPr>
          <p:nvPr/>
        </p:nvCxnSpPr>
        <p:spPr bwMode="auto">
          <a:xfrm rot="16200000" flipV="1">
            <a:off x="3952877" y="2035970"/>
            <a:ext cx="321469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6" name="Прямая соединительная линия 125"/>
          <p:cNvCxnSpPr>
            <a:cxnSpLocks noChangeShapeType="1"/>
          </p:cNvCxnSpPr>
          <p:nvPr/>
        </p:nvCxnSpPr>
        <p:spPr bwMode="auto">
          <a:xfrm rot="16200000" flipV="1">
            <a:off x="2881314" y="2120504"/>
            <a:ext cx="428625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9" name="Прямая соединительная линия 58"/>
          <p:cNvCxnSpPr>
            <a:cxnSpLocks noChangeShapeType="1"/>
          </p:cNvCxnSpPr>
          <p:nvPr/>
        </p:nvCxnSpPr>
        <p:spPr bwMode="auto">
          <a:xfrm rot="5400000">
            <a:off x="4082773" y="4187822"/>
            <a:ext cx="15359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2" name="Прямая соединительная линия 81"/>
          <p:cNvCxnSpPr>
            <a:cxnSpLocks noChangeShapeType="1"/>
          </p:cNvCxnSpPr>
          <p:nvPr/>
        </p:nvCxnSpPr>
        <p:spPr bwMode="auto">
          <a:xfrm rot="5400000">
            <a:off x="5047656" y="3130749"/>
            <a:ext cx="15359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5" name="Прямая соединительная линия 84"/>
          <p:cNvCxnSpPr>
            <a:cxnSpLocks noChangeShapeType="1"/>
          </p:cNvCxnSpPr>
          <p:nvPr/>
        </p:nvCxnSpPr>
        <p:spPr bwMode="auto">
          <a:xfrm rot="5400000">
            <a:off x="3011686" y="2571743"/>
            <a:ext cx="15359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76" name="Прямоугольник 75"/>
          <p:cNvSpPr>
            <a:spLocks noChangeArrowheads="1"/>
          </p:cNvSpPr>
          <p:nvPr/>
        </p:nvSpPr>
        <p:spPr bwMode="auto">
          <a:xfrm>
            <a:off x="5720955" y="1446611"/>
            <a:ext cx="750094" cy="45005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FCD5B5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lIns="51311" tIns="25656" rIns="51311" bIns="25656" anchor="ctr"/>
          <a:lstStyle/>
          <a:p>
            <a:pPr algn="ctr">
              <a:defRPr/>
            </a:pPr>
            <a:endParaRPr lang="ru-RU" sz="75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8" name="Прямая соединительная линия 77"/>
          <p:cNvCxnSpPr>
            <a:cxnSpLocks noChangeShapeType="1"/>
          </p:cNvCxnSpPr>
          <p:nvPr/>
        </p:nvCxnSpPr>
        <p:spPr bwMode="auto">
          <a:xfrm flipH="1">
            <a:off x="6363892" y="5495926"/>
            <a:ext cx="1132805" cy="2262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7" name="Прямая соединительная линия 76"/>
          <p:cNvCxnSpPr>
            <a:cxnSpLocks noChangeShapeType="1"/>
          </p:cNvCxnSpPr>
          <p:nvPr/>
        </p:nvCxnSpPr>
        <p:spPr bwMode="auto">
          <a:xfrm flipH="1">
            <a:off x="5606139" y="5495926"/>
            <a:ext cx="156486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5" name="Прямая соединительная линия 74"/>
          <p:cNvCxnSpPr>
            <a:cxnSpLocks noChangeShapeType="1"/>
          </p:cNvCxnSpPr>
          <p:nvPr/>
        </p:nvCxnSpPr>
        <p:spPr bwMode="auto">
          <a:xfrm rot="5400000">
            <a:off x="7805144" y="4813102"/>
            <a:ext cx="435769" cy="1071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3" name="Прямая соединительная линия 72"/>
          <p:cNvCxnSpPr>
            <a:cxnSpLocks noChangeShapeType="1"/>
          </p:cNvCxnSpPr>
          <p:nvPr/>
        </p:nvCxnSpPr>
        <p:spPr bwMode="auto">
          <a:xfrm rot="5400000">
            <a:off x="7806930" y="4282679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0" name="Прямая соединительная линия 69"/>
          <p:cNvCxnSpPr>
            <a:cxnSpLocks noChangeShapeType="1"/>
          </p:cNvCxnSpPr>
          <p:nvPr/>
        </p:nvCxnSpPr>
        <p:spPr bwMode="auto">
          <a:xfrm rot="5400000">
            <a:off x="3956449" y="4650582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1" name="Прямая соединительная линия 70"/>
          <p:cNvCxnSpPr>
            <a:cxnSpLocks noChangeShapeType="1"/>
          </p:cNvCxnSpPr>
          <p:nvPr/>
        </p:nvCxnSpPr>
        <p:spPr bwMode="auto">
          <a:xfrm rot="5400000">
            <a:off x="2938465" y="4611291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2" name="Прямая соединительная линия 71"/>
          <p:cNvCxnSpPr>
            <a:cxnSpLocks noChangeShapeType="1"/>
          </p:cNvCxnSpPr>
          <p:nvPr/>
        </p:nvCxnSpPr>
        <p:spPr bwMode="auto">
          <a:xfrm rot="16200000" flipH="1">
            <a:off x="7833717" y="2697560"/>
            <a:ext cx="444104" cy="7144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63" name="Прямая соединительная линия 62"/>
          <p:cNvCxnSpPr>
            <a:cxnSpLocks noChangeShapeType="1"/>
          </p:cNvCxnSpPr>
          <p:nvPr/>
        </p:nvCxnSpPr>
        <p:spPr bwMode="auto">
          <a:xfrm rot="5400000">
            <a:off x="4924904" y="4229102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1" name="Прямая соединительная линия 40"/>
          <p:cNvCxnSpPr>
            <a:cxnSpLocks noChangeShapeType="1"/>
          </p:cNvCxnSpPr>
          <p:nvPr/>
        </p:nvCxnSpPr>
        <p:spPr bwMode="auto">
          <a:xfrm flipH="1">
            <a:off x="4687650" y="3352802"/>
            <a:ext cx="1071404" cy="1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2" name="Прямая соединительная линия 41"/>
          <p:cNvCxnSpPr>
            <a:cxnSpLocks noChangeShapeType="1"/>
          </p:cNvCxnSpPr>
          <p:nvPr/>
        </p:nvCxnSpPr>
        <p:spPr bwMode="auto">
          <a:xfrm flipH="1">
            <a:off x="6471048" y="3352800"/>
            <a:ext cx="3061097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6" name="Прямая соединительная линия 45"/>
          <p:cNvCxnSpPr>
            <a:cxnSpLocks noChangeShapeType="1"/>
          </p:cNvCxnSpPr>
          <p:nvPr/>
        </p:nvCxnSpPr>
        <p:spPr bwMode="auto">
          <a:xfrm rot="10800000" flipV="1">
            <a:off x="2667002" y="2265760"/>
            <a:ext cx="310753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7" name="Прямая соединительная линия 46"/>
          <p:cNvCxnSpPr>
            <a:cxnSpLocks noChangeShapeType="1"/>
          </p:cNvCxnSpPr>
          <p:nvPr/>
        </p:nvCxnSpPr>
        <p:spPr bwMode="auto">
          <a:xfrm flipH="1">
            <a:off x="6440092" y="2272904"/>
            <a:ext cx="3084909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7" name="Прямая соединительная линия 36"/>
          <p:cNvCxnSpPr>
            <a:cxnSpLocks noChangeShapeType="1"/>
          </p:cNvCxnSpPr>
          <p:nvPr/>
        </p:nvCxnSpPr>
        <p:spPr bwMode="auto">
          <a:xfrm flipH="1">
            <a:off x="5418537" y="4416029"/>
            <a:ext cx="4106465" cy="2381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 rot="10800000">
            <a:off x="2667001" y="4408886"/>
            <a:ext cx="3065860" cy="3095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8" name="Цилиндр 7"/>
          <p:cNvSpPr/>
          <p:nvPr/>
        </p:nvSpPr>
        <p:spPr>
          <a:xfrm>
            <a:off x="5743914" y="1768067"/>
            <a:ext cx="727137" cy="964414"/>
          </a:xfrm>
          <a:prstGeom prst="can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675" b="1">
                <a:latin typeface="Arial" charset="0"/>
                <a:cs typeface="Arial" charset="0"/>
              </a:rPr>
              <a:t>планирование</a:t>
            </a:r>
          </a:p>
        </p:txBody>
      </p:sp>
      <p:sp>
        <p:nvSpPr>
          <p:cNvPr id="9" name="Цилиндр 8"/>
          <p:cNvSpPr/>
          <p:nvPr/>
        </p:nvSpPr>
        <p:spPr>
          <a:xfrm>
            <a:off x="5732433" y="3941826"/>
            <a:ext cx="727137" cy="964413"/>
          </a:xfrm>
          <a:prstGeom prst="can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исполнение</a:t>
            </a:r>
          </a:p>
        </p:txBody>
      </p:sp>
      <p:sp>
        <p:nvSpPr>
          <p:cNvPr id="10" name="Цилиндр 9"/>
          <p:cNvSpPr/>
          <p:nvPr/>
        </p:nvSpPr>
        <p:spPr>
          <a:xfrm>
            <a:off x="5743914" y="2893216"/>
            <a:ext cx="727137" cy="955859"/>
          </a:xfrm>
          <a:prstGeom prst="can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размещение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578206" y="4217373"/>
            <a:ext cx="797954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Ликвидация, </a:t>
            </a:r>
            <a:r>
              <a:rPr lang="ru-RU" sz="750" b="1" dirty="0" err="1">
                <a:latin typeface="Arial" charset="0"/>
                <a:cs typeface="Arial" charset="0"/>
              </a:rPr>
              <a:t>перепроф</a:t>
            </a:r>
            <a:r>
              <a:rPr lang="ru-RU" sz="750" b="1" dirty="0"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606536" y="4225026"/>
            <a:ext cx="918489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банковское сопровождение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489042" y="4217373"/>
            <a:ext cx="1010312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Интеллектуальная деятельность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718268" y="4217373"/>
            <a:ext cx="918489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контракт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684968" y="4217373"/>
            <a:ext cx="918489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приемка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667001" y="4217373"/>
            <a:ext cx="941427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штрафные санкции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614190" y="3161110"/>
            <a:ext cx="910811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Закупка у единственного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687651" y="3168764"/>
            <a:ext cx="918489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 err="1">
                <a:latin typeface="Arial" charset="0"/>
                <a:cs typeface="Arial" charset="0"/>
              </a:rPr>
              <a:t>Доп</a:t>
            </a:r>
            <a:r>
              <a:rPr lang="ru-RU" sz="750" b="1" dirty="0">
                <a:latin typeface="Arial" charset="0"/>
                <a:cs typeface="Arial" charset="0"/>
              </a:rPr>
              <a:t> требования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578207" y="2074231"/>
            <a:ext cx="910835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Формирование НМЦК</a:t>
            </a:r>
          </a:p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88544" y="2081885"/>
            <a:ext cx="1936457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Начальная (максимальная) цена</a:t>
            </a:r>
            <a:endParaRPr lang="ru-RU" sz="1275" dirty="0">
              <a:latin typeface="Arial" charset="0"/>
              <a:cs typeface="Arial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682102" y="2088622"/>
            <a:ext cx="918489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нормирование</a:t>
            </a:r>
          </a:p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735338" y="2074231"/>
            <a:ext cx="910835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Разработка ГОЗ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741230" y="2096378"/>
            <a:ext cx="941427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Квоты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4718268" y="4714885"/>
            <a:ext cx="918489" cy="4592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02.06.2014 №504 </a:t>
            </a:r>
            <a:r>
              <a:rPr kumimoji="0" lang="ru-RU" sz="675" dirty="0">
                <a:cs typeface="Arial" charset="0"/>
              </a:rPr>
              <a:t>грубое нарушение условий ГК по ГОЗ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3684968" y="4714885"/>
            <a:ext cx="918489" cy="63527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11.10.2012 №1036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Оценка соответствия продукции по ГОЗ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2667001" y="4714885"/>
            <a:ext cx="941427" cy="4592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10.12.2009 №995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Условия реструктуризации задолженности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7557927" y="3643315"/>
            <a:ext cx="941427" cy="4592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22.03.2012 №233 </a:t>
            </a:r>
            <a:r>
              <a:rPr kumimoji="0" lang="ru-RU" sz="675" dirty="0">
                <a:cs typeface="Arial" charset="0"/>
              </a:rPr>
              <a:t>Правила управления ИД заказчиком 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7557927" y="4694381"/>
            <a:ext cx="941427" cy="4592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26.04.2013 №402 </a:t>
            </a:r>
            <a:r>
              <a:rPr kumimoji="0" lang="ru-RU" sz="675" dirty="0">
                <a:cs typeface="Arial" charset="0"/>
              </a:rPr>
              <a:t>контроль ИД в ГОЗ</a:t>
            </a:r>
          </a:p>
        </p:txBody>
      </p:sp>
      <p:cxnSp>
        <p:nvCxnSpPr>
          <p:cNvPr id="60" name="Прямая соединительная линия 59"/>
          <p:cNvCxnSpPr>
            <a:cxnSpLocks noChangeShapeType="1"/>
          </p:cNvCxnSpPr>
          <p:nvPr/>
        </p:nvCxnSpPr>
        <p:spPr bwMode="auto">
          <a:xfrm>
            <a:off x="6968966" y="4111027"/>
            <a:ext cx="0" cy="10634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64" name="Прямоугольник 63"/>
          <p:cNvSpPr/>
          <p:nvPr/>
        </p:nvSpPr>
        <p:spPr>
          <a:xfrm>
            <a:off x="6578208" y="5449565"/>
            <a:ext cx="918489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ведомственный контроль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6552014" y="3643313"/>
            <a:ext cx="918489" cy="4592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15.05.2014 №444 </a:t>
            </a:r>
            <a:r>
              <a:rPr kumimoji="0" lang="ru-RU" sz="675" dirty="0">
                <a:cs typeface="Arial" charset="0"/>
              </a:rPr>
              <a:t>ликвидация или </a:t>
            </a:r>
            <a:r>
              <a:rPr kumimoji="0" lang="ru-RU" sz="675" dirty="0" err="1">
                <a:cs typeface="Arial" charset="0"/>
              </a:rPr>
              <a:t>перепрофилир</a:t>
            </a:r>
            <a:r>
              <a:rPr kumimoji="0" lang="ru-RU" sz="675" dirty="0">
                <a:cs typeface="Arial" charset="0"/>
              </a:rPr>
              <a:t> мощностей</a:t>
            </a:r>
          </a:p>
        </p:txBody>
      </p:sp>
      <p:sp>
        <p:nvSpPr>
          <p:cNvPr id="56" name="Цилиндр 55"/>
          <p:cNvSpPr/>
          <p:nvPr/>
        </p:nvSpPr>
        <p:spPr>
          <a:xfrm>
            <a:off x="5743914" y="4982778"/>
            <a:ext cx="727137" cy="964413"/>
          </a:xfrm>
          <a:prstGeom prst="can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контроль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4695306" y="2571745"/>
            <a:ext cx="918489" cy="4822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25.12.2014 №1482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О доп. требованиях к УРЗ в ГОЗ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2659323" y="2571745"/>
            <a:ext cx="918489" cy="4822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17.10.2009 №822 </a:t>
            </a:r>
            <a:r>
              <a:rPr kumimoji="0" lang="ru-RU" sz="675" dirty="0">
                <a:cs typeface="Arial" charset="0"/>
              </a:rPr>
              <a:t>Положение о стандартизации ГОЗ</a:t>
            </a:r>
          </a:p>
        </p:txBody>
      </p:sp>
      <p:sp>
        <p:nvSpPr>
          <p:cNvPr id="91" name="Прямоугольник 90"/>
          <p:cNvSpPr/>
          <p:nvPr/>
        </p:nvSpPr>
        <p:spPr>
          <a:xfrm>
            <a:off x="8614190" y="2571745"/>
            <a:ext cx="910835" cy="4822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19.09.2013 №826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Реестр ед. поставщика вооружения и ВТ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4741230" y="1469823"/>
            <a:ext cx="872565" cy="4822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29.07.2013 №639 </a:t>
            </a:r>
            <a:r>
              <a:rPr kumimoji="0" lang="ru-RU" sz="675" dirty="0">
                <a:cs typeface="Arial" charset="0"/>
              </a:rPr>
              <a:t>Квотирование ГОЗ</a:t>
            </a:r>
          </a:p>
        </p:txBody>
      </p:sp>
      <p:sp>
        <p:nvSpPr>
          <p:cNvPr id="97" name="Прямоугольник 96"/>
          <p:cNvSpPr/>
          <p:nvPr/>
        </p:nvSpPr>
        <p:spPr>
          <a:xfrm>
            <a:off x="3715582" y="1482910"/>
            <a:ext cx="972068" cy="4822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26.12.2013 №1255 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Правила разработки ГОЗ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7596199" y="1477212"/>
            <a:ext cx="918489" cy="4822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05.12.2013 №1119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Гос. регулирование цен на продукцию ГОЗ</a:t>
            </a:r>
          </a:p>
        </p:txBody>
      </p:sp>
      <p:sp>
        <p:nvSpPr>
          <p:cNvPr id="100" name="Прямоугольник 99"/>
          <p:cNvSpPr/>
          <p:nvPr/>
        </p:nvSpPr>
        <p:spPr>
          <a:xfrm>
            <a:off x="8606536" y="1477212"/>
            <a:ext cx="918489" cy="4822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13.12.2013 №1155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Применение видов цен на продукцию ГОЗ</a:t>
            </a:r>
          </a:p>
        </p:txBody>
      </p:sp>
      <p:sp>
        <p:nvSpPr>
          <p:cNvPr id="77985" name="TextBox 3"/>
          <p:cNvSpPr txBox="1">
            <a:spLocks noChangeArrowheads="1"/>
          </p:cNvSpPr>
          <p:nvPr/>
        </p:nvSpPr>
        <p:spPr bwMode="auto">
          <a:xfrm>
            <a:off x="3873762" y="298152"/>
            <a:ext cx="5805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kumimoji="0" lang="ru-RU" b="1" dirty="0">
                <a:latin typeface="Times New Roman" panose="02020603050405020304" pitchFamily="18" charset="0"/>
                <a:ea typeface="ＭＳ Ｐゴシック" charset="0"/>
                <a:cs typeface="Times New Roman" panose="02020603050405020304" pitchFamily="18" charset="0"/>
              </a:rPr>
              <a:t>НПА в процессе закупок по ГОЗ</a:t>
            </a:r>
          </a:p>
        </p:txBody>
      </p:sp>
      <p:sp>
        <p:nvSpPr>
          <p:cNvPr id="89" name="Прямоугольник 88"/>
          <p:cNvSpPr/>
          <p:nvPr/>
        </p:nvSpPr>
        <p:spPr>
          <a:xfrm>
            <a:off x="2666976" y="5786457"/>
            <a:ext cx="375050" cy="16073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/>
          <a:p>
            <a:pPr algn="ctr">
              <a:defRPr/>
            </a:pPr>
            <a:endParaRPr lang="ru-RU" sz="75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989" name="TextBox 89"/>
          <p:cNvSpPr txBox="1">
            <a:spLocks noChangeArrowheads="1"/>
          </p:cNvSpPr>
          <p:nvPr/>
        </p:nvSpPr>
        <p:spPr bwMode="auto">
          <a:xfrm>
            <a:off x="3042050" y="5732860"/>
            <a:ext cx="69651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900">
                <a:latin typeface="Calibri" charset="0"/>
                <a:ea typeface="ＭＳ Ｐゴシック" charset="0"/>
                <a:cs typeface="ＭＳ Ｐゴシック" charset="0"/>
              </a:rPr>
              <a:t>функции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3684967" y="5786457"/>
            <a:ext cx="375050" cy="1607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/>
          <a:p>
            <a:pPr algn="ctr">
              <a:defRPr/>
            </a:pPr>
            <a:endParaRPr lang="ru-RU" sz="75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993" name="TextBox 93"/>
          <p:cNvSpPr txBox="1">
            <a:spLocks noChangeArrowheads="1"/>
          </p:cNvSpPr>
          <p:nvPr/>
        </p:nvSpPr>
        <p:spPr bwMode="auto">
          <a:xfrm>
            <a:off x="4060032" y="5732860"/>
            <a:ext cx="192881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900">
                <a:latin typeface="Calibri" charset="0"/>
                <a:ea typeface="ＭＳ Ｐゴシック" charset="0"/>
                <a:cs typeface="ＭＳ Ｐゴシック" charset="0"/>
              </a:rPr>
              <a:t>нормативные – правовые акты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8605325" y="3651782"/>
            <a:ext cx="918489" cy="4592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600" b="1" dirty="0">
                <a:cs typeface="Arial" charset="0"/>
              </a:rPr>
              <a:t>20.09.2014 №963              </a:t>
            </a:r>
            <a:r>
              <a:rPr kumimoji="0" lang="ru-RU" sz="600" dirty="0">
                <a:cs typeface="Arial" charset="0"/>
              </a:rPr>
              <a:t>Об осуществлении банк сопровождения контрактов</a:t>
            </a:r>
          </a:p>
        </p:txBody>
      </p:sp>
      <p:sp>
        <p:nvSpPr>
          <p:cNvPr id="94" name="Прямоугольник 93"/>
          <p:cNvSpPr/>
          <p:nvPr/>
        </p:nvSpPr>
        <p:spPr>
          <a:xfrm>
            <a:off x="2683273" y="1482911"/>
            <a:ext cx="967184" cy="4794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13.10.2014 №1047 </a:t>
            </a:r>
            <a:r>
              <a:rPr kumimoji="0" lang="ru-RU" sz="675" dirty="0">
                <a:cs typeface="Arial" charset="0"/>
              </a:rPr>
              <a:t>Об общих требованиях к нормированию</a:t>
            </a:r>
          </a:p>
        </p:txBody>
      </p:sp>
      <p:sp>
        <p:nvSpPr>
          <p:cNvPr id="95" name="Прямоугольник 94"/>
          <p:cNvSpPr/>
          <p:nvPr/>
        </p:nvSpPr>
        <p:spPr>
          <a:xfrm>
            <a:off x="6562898" y="4954759"/>
            <a:ext cx="907605" cy="4387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10.02.2014 № 89 </a:t>
            </a:r>
            <a:r>
              <a:rPr kumimoji="0" lang="ru-RU" sz="675" dirty="0">
                <a:cs typeface="Arial" charset="0"/>
              </a:rPr>
              <a:t>Правила вед контроля</a:t>
            </a:r>
          </a:p>
        </p:txBody>
      </p:sp>
      <p:sp>
        <p:nvSpPr>
          <p:cNvPr id="101" name="Прямоугольник 100"/>
          <p:cNvSpPr/>
          <p:nvPr/>
        </p:nvSpPr>
        <p:spPr>
          <a:xfrm>
            <a:off x="4669033" y="3651782"/>
            <a:ext cx="910835" cy="4822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26.12.2013 №1275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Форма контракта</a:t>
            </a:r>
          </a:p>
        </p:txBody>
      </p:sp>
      <p:sp>
        <p:nvSpPr>
          <p:cNvPr id="102" name="Прямоугольник 101"/>
          <p:cNvSpPr/>
          <p:nvPr/>
        </p:nvSpPr>
        <p:spPr>
          <a:xfrm>
            <a:off x="3692597" y="3651782"/>
            <a:ext cx="910835" cy="4822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03.11.2014 №1149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Аккредитация экспертов по ГОЗ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7593217" y="2571745"/>
            <a:ext cx="910835" cy="4822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03.01.2014 №1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О некоторых вопросах цены на ГОЗ</a:t>
            </a:r>
          </a:p>
        </p:txBody>
      </p:sp>
      <p:cxnSp>
        <p:nvCxnSpPr>
          <p:cNvPr id="109" name="Прямая соединительная линия 108"/>
          <p:cNvCxnSpPr>
            <a:cxnSpLocks noChangeShapeType="1"/>
          </p:cNvCxnSpPr>
          <p:nvPr/>
        </p:nvCxnSpPr>
        <p:spPr bwMode="auto">
          <a:xfrm>
            <a:off x="5124451" y="1959419"/>
            <a:ext cx="1" cy="107159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10" name="Прямая соединительная линия 109"/>
          <p:cNvCxnSpPr>
            <a:cxnSpLocks noChangeShapeType="1"/>
          </p:cNvCxnSpPr>
          <p:nvPr/>
        </p:nvCxnSpPr>
        <p:spPr bwMode="auto">
          <a:xfrm>
            <a:off x="5131791" y="4607728"/>
            <a:ext cx="0" cy="10715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11" name="Прямоугольник 110"/>
          <p:cNvSpPr/>
          <p:nvPr/>
        </p:nvSpPr>
        <p:spPr>
          <a:xfrm>
            <a:off x="8605325" y="4714885"/>
            <a:ext cx="918489" cy="4592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08.11.2013 №1005</a:t>
            </a:r>
            <a:r>
              <a:rPr kumimoji="0" lang="ru-RU" sz="750" dirty="0">
                <a:cs typeface="Arial" charset="0"/>
              </a:rPr>
              <a:t> </a:t>
            </a:r>
            <a:r>
              <a:rPr kumimoji="0" lang="ru-RU" sz="675" dirty="0">
                <a:cs typeface="Arial" charset="0"/>
              </a:rPr>
              <a:t>Реестр банковских гарантий</a:t>
            </a:r>
          </a:p>
        </p:txBody>
      </p:sp>
      <p:cxnSp>
        <p:nvCxnSpPr>
          <p:cNvPr id="112" name="Прямая соединительная линия 111"/>
          <p:cNvCxnSpPr>
            <a:cxnSpLocks noChangeShapeType="1"/>
          </p:cNvCxnSpPr>
          <p:nvPr/>
        </p:nvCxnSpPr>
        <p:spPr bwMode="auto">
          <a:xfrm flipH="1">
            <a:off x="9041709" y="4618920"/>
            <a:ext cx="5613" cy="95964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13" name="Прямоугольник 112"/>
          <p:cNvSpPr/>
          <p:nvPr/>
        </p:nvSpPr>
        <p:spPr>
          <a:xfrm>
            <a:off x="6562898" y="1453751"/>
            <a:ext cx="918489" cy="4822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04.11.2006 №656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Правила определения НМЦК в ГОЗ</a:t>
            </a:r>
          </a:p>
        </p:txBody>
      </p:sp>
      <p:sp>
        <p:nvSpPr>
          <p:cNvPr id="86" name="Прямоугольник 85"/>
          <p:cNvSpPr/>
          <p:nvPr/>
        </p:nvSpPr>
        <p:spPr>
          <a:xfrm>
            <a:off x="6570553" y="2571745"/>
            <a:ext cx="918489" cy="63580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ФАС 31.01.2018 №116/18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Формы док на НМЦК</a:t>
            </a:r>
          </a:p>
        </p:txBody>
      </p:sp>
      <p:sp>
        <p:nvSpPr>
          <p:cNvPr id="87" name="Номер слайда 5">
            <a:extLst>
              <a:ext uri="{FF2B5EF4-FFF2-40B4-BE49-F238E27FC236}">
                <a16:creationId xmlns:a16="http://schemas.microsoft.com/office/drawing/2014/main" id="{D3730F92-A389-7349-944A-3F38A36DA54F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BCEC50B3-1D0A-7D40-B5CE-D2A83F0838DC}" type="slidenum">
              <a:rPr lang="ru-RU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3795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" name="Прямая соединительная линия 68"/>
          <p:cNvCxnSpPr>
            <a:cxnSpLocks noChangeShapeType="1"/>
          </p:cNvCxnSpPr>
          <p:nvPr/>
        </p:nvCxnSpPr>
        <p:spPr bwMode="auto">
          <a:xfrm>
            <a:off x="7587594" y="3467101"/>
            <a:ext cx="913580" cy="425784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6" name="Прямая соединительная линия 65"/>
          <p:cNvCxnSpPr>
            <a:cxnSpLocks noChangeShapeType="1"/>
          </p:cNvCxnSpPr>
          <p:nvPr/>
        </p:nvCxnSpPr>
        <p:spPr bwMode="auto">
          <a:xfrm>
            <a:off x="7413930" y="3352803"/>
            <a:ext cx="663560" cy="905699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0" name="Прямая соединительная линия 109"/>
          <p:cNvCxnSpPr>
            <a:cxnSpLocks noChangeShapeType="1"/>
          </p:cNvCxnSpPr>
          <p:nvPr/>
        </p:nvCxnSpPr>
        <p:spPr bwMode="auto">
          <a:xfrm>
            <a:off x="5024449" y="4607728"/>
            <a:ext cx="0" cy="6914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88" name="Прямая соединительная линия 87"/>
          <p:cNvCxnSpPr>
            <a:cxnSpLocks noChangeShapeType="1"/>
          </p:cNvCxnSpPr>
          <p:nvPr/>
        </p:nvCxnSpPr>
        <p:spPr bwMode="auto">
          <a:xfrm rot="5400000">
            <a:off x="3387239" y="4128077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0" name="Прямая соединительная линия 89"/>
          <p:cNvCxnSpPr>
            <a:cxnSpLocks noChangeShapeType="1"/>
          </p:cNvCxnSpPr>
          <p:nvPr/>
        </p:nvCxnSpPr>
        <p:spPr bwMode="auto">
          <a:xfrm rot="5400000">
            <a:off x="6827046" y="2138363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2" name="Прямая соединительная линия 91"/>
          <p:cNvCxnSpPr>
            <a:cxnSpLocks noChangeShapeType="1"/>
          </p:cNvCxnSpPr>
          <p:nvPr/>
        </p:nvCxnSpPr>
        <p:spPr bwMode="auto">
          <a:xfrm rot="5400000">
            <a:off x="6977970" y="3593266"/>
            <a:ext cx="205978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24" name="Прямая соединительная линия 123"/>
          <p:cNvCxnSpPr>
            <a:cxnSpLocks noChangeShapeType="1"/>
          </p:cNvCxnSpPr>
          <p:nvPr/>
        </p:nvCxnSpPr>
        <p:spPr bwMode="auto">
          <a:xfrm flipV="1">
            <a:off x="7413932" y="1686616"/>
            <a:ext cx="1087243" cy="409761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25" name="Прямая соединительная линия 124"/>
          <p:cNvCxnSpPr>
            <a:cxnSpLocks noChangeShapeType="1"/>
          </p:cNvCxnSpPr>
          <p:nvPr/>
        </p:nvCxnSpPr>
        <p:spPr bwMode="auto">
          <a:xfrm rot="16200000" flipV="1">
            <a:off x="3952877" y="2035970"/>
            <a:ext cx="321469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26" name="Прямая соединительная линия 125"/>
          <p:cNvCxnSpPr>
            <a:cxnSpLocks noChangeShapeType="1"/>
            <a:stCxn id="61" idx="0"/>
          </p:cNvCxnSpPr>
          <p:nvPr/>
        </p:nvCxnSpPr>
        <p:spPr bwMode="auto">
          <a:xfrm flipH="1" flipV="1">
            <a:off x="3095627" y="1906191"/>
            <a:ext cx="51935" cy="62579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82" name="Прямая соединительная линия 81"/>
          <p:cNvCxnSpPr>
            <a:cxnSpLocks noChangeShapeType="1"/>
          </p:cNvCxnSpPr>
          <p:nvPr/>
        </p:nvCxnSpPr>
        <p:spPr bwMode="auto">
          <a:xfrm rot="5400000">
            <a:off x="5047656" y="3130749"/>
            <a:ext cx="15359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76" name="Прямоугольник 75"/>
          <p:cNvSpPr>
            <a:spLocks noChangeArrowheads="1"/>
          </p:cNvSpPr>
          <p:nvPr/>
        </p:nvSpPr>
        <p:spPr bwMode="auto">
          <a:xfrm>
            <a:off x="5720955" y="1446611"/>
            <a:ext cx="750094" cy="45005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FCD5B5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lIns="51311" tIns="25656" rIns="51311" bIns="25656" anchor="ctr"/>
          <a:lstStyle/>
          <a:p>
            <a:pPr algn="ctr">
              <a:defRPr/>
            </a:pPr>
            <a:endParaRPr lang="ru-RU" sz="75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7" name="Прямая соединительная линия 76"/>
          <p:cNvCxnSpPr>
            <a:cxnSpLocks noChangeShapeType="1"/>
          </p:cNvCxnSpPr>
          <p:nvPr/>
        </p:nvCxnSpPr>
        <p:spPr bwMode="auto">
          <a:xfrm flipH="1">
            <a:off x="6066238" y="5464983"/>
            <a:ext cx="53034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3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7037697" y="2450930"/>
            <a:ext cx="89" cy="24058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0" name="Прямая соединительная линия 69"/>
          <p:cNvCxnSpPr>
            <a:cxnSpLocks noChangeShapeType="1"/>
          </p:cNvCxnSpPr>
          <p:nvPr/>
        </p:nvCxnSpPr>
        <p:spPr bwMode="auto">
          <a:xfrm rot="5400000">
            <a:off x="3387242" y="4630940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1" name="Прямая соединительная линия 70"/>
          <p:cNvCxnSpPr>
            <a:cxnSpLocks noChangeShapeType="1"/>
          </p:cNvCxnSpPr>
          <p:nvPr/>
        </p:nvCxnSpPr>
        <p:spPr bwMode="auto">
          <a:xfrm rot="5400000">
            <a:off x="6827046" y="4637067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2" name="Прямая соединительная линия 71"/>
          <p:cNvCxnSpPr>
            <a:cxnSpLocks noChangeShapeType="1"/>
          </p:cNvCxnSpPr>
          <p:nvPr/>
        </p:nvCxnSpPr>
        <p:spPr bwMode="auto">
          <a:xfrm flipH="1">
            <a:off x="8594023" y="3064480"/>
            <a:ext cx="402071" cy="29020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3" name="Прямая соединительная линия 62"/>
          <p:cNvCxnSpPr>
            <a:cxnSpLocks noChangeShapeType="1"/>
          </p:cNvCxnSpPr>
          <p:nvPr/>
        </p:nvCxnSpPr>
        <p:spPr bwMode="auto">
          <a:xfrm rot="5400000">
            <a:off x="4815517" y="4238984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1" name="Прямая соединительная линия 40"/>
          <p:cNvCxnSpPr>
            <a:cxnSpLocks noChangeShapeType="1"/>
          </p:cNvCxnSpPr>
          <p:nvPr/>
        </p:nvCxnSpPr>
        <p:spPr bwMode="auto">
          <a:xfrm flipH="1">
            <a:off x="4687650" y="3352802"/>
            <a:ext cx="1071404" cy="1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2" name="Прямая соединительная линия 41"/>
          <p:cNvCxnSpPr>
            <a:cxnSpLocks noChangeShapeType="1"/>
          </p:cNvCxnSpPr>
          <p:nvPr/>
        </p:nvCxnSpPr>
        <p:spPr bwMode="auto">
          <a:xfrm flipH="1">
            <a:off x="6471050" y="3349308"/>
            <a:ext cx="2112525" cy="349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6" name="Прямая соединительная линия 45"/>
          <p:cNvCxnSpPr>
            <a:cxnSpLocks noChangeShapeType="1"/>
          </p:cNvCxnSpPr>
          <p:nvPr/>
        </p:nvCxnSpPr>
        <p:spPr bwMode="auto">
          <a:xfrm rot="10800000" flipV="1">
            <a:off x="2667002" y="2265760"/>
            <a:ext cx="310753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7" name="Прямая соединительная линия 46"/>
          <p:cNvCxnSpPr>
            <a:cxnSpLocks noChangeShapeType="1"/>
          </p:cNvCxnSpPr>
          <p:nvPr/>
        </p:nvCxnSpPr>
        <p:spPr bwMode="auto">
          <a:xfrm flipH="1">
            <a:off x="6440092" y="2265761"/>
            <a:ext cx="1309342" cy="7144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7" name="Прямая соединительная линия 36"/>
          <p:cNvCxnSpPr>
            <a:cxnSpLocks noChangeShapeType="1"/>
          </p:cNvCxnSpPr>
          <p:nvPr/>
        </p:nvCxnSpPr>
        <p:spPr bwMode="auto">
          <a:xfrm flipH="1">
            <a:off x="5418537" y="4425187"/>
            <a:ext cx="1995393" cy="1465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 flipH="1">
            <a:off x="3735339" y="4439843"/>
            <a:ext cx="1997523" cy="38109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8" name="Цилиндр 7"/>
          <p:cNvSpPr/>
          <p:nvPr/>
        </p:nvSpPr>
        <p:spPr>
          <a:xfrm>
            <a:off x="5743914" y="1768067"/>
            <a:ext cx="727137" cy="964414"/>
          </a:xfrm>
          <a:prstGeom prst="can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675" b="1">
                <a:latin typeface="Arial" charset="0"/>
                <a:cs typeface="Arial" charset="0"/>
              </a:rPr>
              <a:t>планирование</a:t>
            </a:r>
          </a:p>
        </p:txBody>
      </p:sp>
      <p:sp>
        <p:nvSpPr>
          <p:cNvPr id="9" name="Цилиндр 8"/>
          <p:cNvSpPr/>
          <p:nvPr/>
        </p:nvSpPr>
        <p:spPr>
          <a:xfrm>
            <a:off x="5732433" y="3941826"/>
            <a:ext cx="727137" cy="964413"/>
          </a:xfrm>
          <a:prstGeom prst="can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исполнение</a:t>
            </a:r>
          </a:p>
        </p:txBody>
      </p:sp>
      <p:sp>
        <p:nvSpPr>
          <p:cNvPr id="10" name="Цилиндр 9"/>
          <p:cNvSpPr/>
          <p:nvPr/>
        </p:nvSpPr>
        <p:spPr>
          <a:xfrm>
            <a:off x="5743914" y="2893216"/>
            <a:ext cx="727137" cy="955859"/>
          </a:xfrm>
          <a:prstGeom prst="can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размещение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438155" y="4217373"/>
            <a:ext cx="1198603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контракт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133586" y="4187824"/>
            <a:ext cx="918489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приемка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571948" y="4238987"/>
            <a:ext cx="941427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штрафные санкции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693669" y="3161061"/>
            <a:ext cx="910811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ограничения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687651" y="3168764"/>
            <a:ext cx="918489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Описание ОЗ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578207" y="2074231"/>
            <a:ext cx="910835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Формирование НМЦК</a:t>
            </a:r>
          </a:p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682102" y="2088622"/>
            <a:ext cx="918489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формирование</a:t>
            </a:r>
          </a:p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735338" y="2074231"/>
            <a:ext cx="910835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ЖНВЛП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741230" y="2096378"/>
            <a:ext cx="941427" cy="382703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Квоты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4438155" y="4714885"/>
            <a:ext cx="1198603" cy="4592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Минздрава 07.12.2017 №870н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Форма контракта 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(поставка ЛП)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2983066" y="4690015"/>
            <a:ext cx="1130545" cy="5374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Минздрава 28.12.2010 №1222н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Документы + приемка +</a:t>
            </a:r>
            <a:r>
              <a:rPr kumimoji="0" lang="ru-RU" sz="675" dirty="0" err="1">
                <a:cs typeface="Arial" charset="0"/>
              </a:rPr>
              <a:t>погр-разгр</a:t>
            </a:r>
            <a:endParaRPr kumimoji="0" lang="ru-RU" sz="675" dirty="0">
              <a:cs typeface="Arial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578208" y="4711578"/>
            <a:ext cx="941427" cy="3142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30.08.2017 №1042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Расчет неустойки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6509349" y="2531987"/>
            <a:ext cx="1036481" cy="4592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Минздрав 19.12.2019 № 1064н </a:t>
            </a:r>
            <a:r>
              <a:rPr kumimoji="0" lang="ru-RU" sz="675" dirty="0">
                <a:cs typeface="Arial" charset="0"/>
              </a:rPr>
              <a:t>НМЦК и ЦК для ЛП</a:t>
            </a:r>
          </a:p>
        </p:txBody>
      </p:sp>
      <p:sp>
        <p:nvSpPr>
          <p:cNvPr id="56" name="Цилиндр 55"/>
          <p:cNvSpPr/>
          <p:nvPr/>
        </p:nvSpPr>
        <p:spPr>
          <a:xfrm>
            <a:off x="5743914" y="4982778"/>
            <a:ext cx="727137" cy="964413"/>
          </a:xfrm>
          <a:prstGeom prst="can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контроль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4687651" y="2709043"/>
            <a:ext cx="918489" cy="35940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15.11.2017 №1380</a:t>
            </a:r>
            <a:endParaRPr kumimoji="0" lang="ru-RU" sz="750" b="1" dirty="0">
              <a:cs typeface="Arial" charset="0"/>
            </a:endParaRP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Описание ОЗ - ЛС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2683503" y="1478495"/>
            <a:ext cx="995029" cy="4765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21.03.2016 № 471-р </a:t>
            </a:r>
            <a:r>
              <a:rPr kumimoji="0" lang="ru-RU" sz="675" dirty="0">
                <a:cs typeface="Arial" charset="0"/>
              </a:rPr>
              <a:t>аукционный перечень</a:t>
            </a:r>
          </a:p>
        </p:txBody>
      </p:sp>
      <p:sp>
        <p:nvSpPr>
          <p:cNvPr id="91" name="Прямоугольник 90"/>
          <p:cNvSpPr/>
          <p:nvPr/>
        </p:nvSpPr>
        <p:spPr>
          <a:xfrm>
            <a:off x="8077490" y="3194277"/>
            <a:ext cx="1103525" cy="38135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30.11.2013 № 1289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ЛП из ин. стран при ЖНВЛП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4741230" y="1469823"/>
            <a:ext cx="961775" cy="4822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26.12.2011 № 1155</a:t>
            </a:r>
            <a:endParaRPr kumimoji="0" lang="ru-RU" sz="750" b="1" dirty="0">
              <a:cs typeface="Arial" charset="0"/>
            </a:endParaRPr>
          </a:p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 </a:t>
            </a:r>
            <a:r>
              <a:rPr kumimoji="0" lang="ru-RU" sz="675" dirty="0">
                <a:cs typeface="Arial" charset="0"/>
              </a:rPr>
              <a:t>ЛП по гемофилии, Гоше и др.</a:t>
            </a:r>
          </a:p>
        </p:txBody>
      </p:sp>
      <p:sp>
        <p:nvSpPr>
          <p:cNvPr id="97" name="Прямоугольник 96"/>
          <p:cNvSpPr/>
          <p:nvPr/>
        </p:nvSpPr>
        <p:spPr>
          <a:xfrm>
            <a:off x="3715582" y="1482910"/>
            <a:ext cx="972068" cy="4822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29.10.2010 № 865 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установление опт. надбавки 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7481315" y="1469562"/>
            <a:ext cx="918489" cy="4815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17.10.2013 № 929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Предельная НМЦК на лоты ЛС по МНН</a:t>
            </a:r>
          </a:p>
        </p:txBody>
      </p:sp>
      <p:sp>
        <p:nvSpPr>
          <p:cNvPr id="77985" name="TextBox 3"/>
          <p:cNvSpPr txBox="1">
            <a:spLocks noChangeArrowheads="1"/>
          </p:cNvSpPr>
          <p:nvPr/>
        </p:nvSpPr>
        <p:spPr bwMode="auto">
          <a:xfrm>
            <a:off x="3809765" y="331181"/>
            <a:ext cx="5805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kumimoji="0" lang="ru-RU" b="1" dirty="0">
                <a:latin typeface="Times New Roman" panose="02020603050405020304" pitchFamily="18" charset="0"/>
                <a:ea typeface="ＭＳ Ｐゴシック" charset="0"/>
                <a:cs typeface="Times New Roman" panose="02020603050405020304" pitchFamily="18" charset="0"/>
              </a:rPr>
              <a:t>НПА ЗАКУПКИ В МЕДИЦИНЕ</a:t>
            </a:r>
          </a:p>
        </p:txBody>
      </p:sp>
      <p:sp>
        <p:nvSpPr>
          <p:cNvPr id="89" name="Прямоугольник 88"/>
          <p:cNvSpPr/>
          <p:nvPr/>
        </p:nvSpPr>
        <p:spPr>
          <a:xfrm>
            <a:off x="2666976" y="5786457"/>
            <a:ext cx="375050" cy="16073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/>
          <a:p>
            <a:pPr algn="ctr">
              <a:defRPr/>
            </a:pPr>
            <a:endParaRPr lang="ru-RU" sz="75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989" name="TextBox 89"/>
          <p:cNvSpPr txBox="1">
            <a:spLocks noChangeArrowheads="1"/>
          </p:cNvSpPr>
          <p:nvPr/>
        </p:nvSpPr>
        <p:spPr bwMode="auto">
          <a:xfrm>
            <a:off x="3042050" y="5732860"/>
            <a:ext cx="69651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900">
                <a:latin typeface="Calibri" charset="0"/>
                <a:ea typeface="ＭＳ Ｐゴシック" charset="0"/>
                <a:cs typeface="ＭＳ Ｐゴシック" charset="0"/>
              </a:rPr>
              <a:t>функции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3684967" y="5786457"/>
            <a:ext cx="375050" cy="1607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/>
          <a:p>
            <a:pPr algn="ctr">
              <a:defRPr/>
            </a:pPr>
            <a:endParaRPr lang="ru-RU" sz="75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993" name="TextBox 93"/>
          <p:cNvSpPr txBox="1">
            <a:spLocks noChangeArrowheads="1"/>
          </p:cNvSpPr>
          <p:nvPr/>
        </p:nvSpPr>
        <p:spPr bwMode="auto">
          <a:xfrm>
            <a:off x="4060032" y="5732860"/>
            <a:ext cx="192881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900">
                <a:latin typeface="Calibri" charset="0"/>
                <a:ea typeface="ＭＳ Ｐゴシック" charset="0"/>
                <a:cs typeface="ＭＳ Ｐゴシック" charset="0"/>
              </a:rPr>
              <a:t>нормативные – правовые акты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6537207" y="3729964"/>
            <a:ext cx="1087502" cy="4040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05.02.2015 № 102              </a:t>
            </a:r>
            <a:r>
              <a:rPr kumimoji="0" lang="ru-RU" sz="750" dirty="0">
                <a:cs typeface="Arial" charset="0"/>
              </a:rPr>
              <a:t>ограничения мед изделий из ин. стран</a:t>
            </a:r>
          </a:p>
        </p:txBody>
      </p:sp>
      <p:sp>
        <p:nvSpPr>
          <p:cNvPr id="95" name="Прямоугольник 94"/>
          <p:cNvSpPr/>
          <p:nvPr/>
        </p:nvSpPr>
        <p:spPr>
          <a:xfrm>
            <a:off x="6562898" y="5299177"/>
            <a:ext cx="907605" cy="48727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>
                <a:cs typeface="Arial" charset="0"/>
              </a:rPr>
              <a:t>12.01.2018 № 9-р </a:t>
            </a:r>
            <a:r>
              <a:rPr kumimoji="0" lang="ru-RU" sz="675" dirty="0">
                <a:cs typeface="Arial" charset="0"/>
              </a:rPr>
              <a:t>развитие конкуренции </a:t>
            </a:r>
            <a:r>
              <a:rPr kumimoji="0" lang="ru-RU" sz="675">
                <a:cs typeface="Arial" charset="0"/>
              </a:rPr>
              <a:t>в здравоохранении</a:t>
            </a:r>
            <a:endParaRPr kumimoji="0" lang="ru-RU" sz="675" dirty="0">
              <a:cs typeface="Arial" charset="0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4438154" y="3651782"/>
            <a:ext cx="1141714" cy="4822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Минздрава 15.10.2015 №724н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Форма контракта (</a:t>
            </a:r>
            <a:r>
              <a:rPr kumimoji="0" lang="ru-RU" sz="675" dirty="0" err="1">
                <a:cs typeface="Arial" charset="0"/>
              </a:rPr>
              <a:t>медизделия</a:t>
            </a:r>
            <a:r>
              <a:rPr kumimoji="0" lang="ru-RU" sz="675" dirty="0">
                <a:cs typeface="Arial" charset="0"/>
              </a:rPr>
              <a:t>)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8996095" y="2709044"/>
            <a:ext cx="1103525" cy="3657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88" b="1" dirty="0">
                <a:cs typeface="Arial" charset="0"/>
              </a:rPr>
              <a:t>23.10.2017 № 2323-р</a:t>
            </a:r>
          </a:p>
          <a:p>
            <a:pPr algn="ctr">
              <a:defRPr/>
            </a:pPr>
            <a:r>
              <a:rPr kumimoji="0" lang="ru-RU" sz="750" dirty="0">
                <a:cs typeface="Arial" charset="0"/>
              </a:rPr>
              <a:t>ЖНВЛП на 2018</a:t>
            </a:r>
          </a:p>
        </p:txBody>
      </p:sp>
      <p:cxnSp>
        <p:nvCxnSpPr>
          <p:cNvPr id="109" name="Прямая соединительная линия 108"/>
          <p:cNvCxnSpPr>
            <a:cxnSpLocks noChangeShapeType="1"/>
          </p:cNvCxnSpPr>
          <p:nvPr/>
        </p:nvCxnSpPr>
        <p:spPr bwMode="auto">
          <a:xfrm>
            <a:off x="5124451" y="1959419"/>
            <a:ext cx="1" cy="107159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13" name="Прямоугольник 112"/>
          <p:cNvSpPr/>
          <p:nvPr/>
        </p:nvSpPr>
        <p:spPr>
          <a:xfrm>
            <a:off x="6488999" y="1363507"/>
            <a:ext cx="918489" cy="5724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28.11.2013 №1086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Правила формирования перечня ЛС по ТН</a:t>
            </a:r>
          </a:p>
        </p:txBody>
      </p:sp>
      <p:sp>
        <p:nvSpPr>
          <p:cNvPr id="87" name="Прямоугольник 86"/>
          <p:cNvSpPr/>
          <p:nvPr/>
        </p:nvSpPr>
        <p:spPr>
          <a:xfrm>
            <a:off x="2983969" y="3605868"/>
            <a:ext cx="1130545" cy="4592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Минздрава 23.08.2010 №706н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Правила хранения ЛС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7718780" y="2108327"/>
            <a:ext cx="989225" cy="3707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30.12.2015 № 1517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Предельная НМЦК на МИ </a:t>
            </a:r>
            <a:r>
              <a:rPr kumimoji="0" lang="ru-RU" sz="675" dirty="0" err="1">
                <a:cs typeface="Arial" charset="0"/>
              </a:rPr>
              <a:t>импланты</a:t>
            </a:r>
            <a:endParaRPr kumimoji="0" lang="ru-RU" sz="675" dirty="0">
              <a:cs typeface="Arial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381266" y="5273617"/>
            <a:ext cx="1198603" cy="37917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31.12.2009 № 1448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Правила хранения наркотик и </a:t>
            </a:r>
            <a:r>
              <a:rPr kumimoji="0" lang="ru-RU" sz="675" dirty="0" err="1">
                <a:cs typeface="Arial" charset="0"/>
              </a:rPr>
              <a:t>психотроп</a:t>
            </a:r>
            <a:endParaRPr kumimoji="0" lang="ru-RU" sz="675" dirty="0">
              <a:cs typeface="Arial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666977" y="2531989"/>
            <a:ext cx="961169" cy="4009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30.06.1998 № 681 </a:t>
            </a:r>
            <a:r>
              <a:rPr kumimoji="0" lang="ru-RU" sz="675" dirty="0">
                <a:cs typeface="Arial" charset="0"/>
              </a:rPr>
              <a:t>перечень наркотик и </a:t>
            </a:r>
            <a:r>
              <a:rPr kumimoji="0" lang="ru-RU" sz="675" dirty="0" err="1">
                <a:cs typeface="Arial" charset="0"/>
              </a:rPr>
              <a:t>психотроп</a:t>
            </a:r>
            <a:endParaRPr kumimoji="0" lang="ru-RU" sz="675" dirty="0">
              <a:cs typeface="Arial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8077490" y="3660180"/>
            <a:ext cx="1133531" cy="391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ФАС 25.03.2014 № 155 </a:t>
            </a:r>
            <a:r>
              <a:rPr kumimoji="0" lang="ru-RU" sz="675" dirty="0">
                <a:cs typeface="Arial" charset="0"/>
              </a:rPr>
              <a:t>условия допуска ин. ТРУ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8467189" y="1446611"/>
            <a:ext cx="1057813" cy="6199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Минздрав и </a:t>
            </a:r>
            <a:r>
              <a:rPr kumimoji="0" lang="ru-RU" sz="750" b="1" dirty="0" err="1">
                <a:cs typeface="Arial" charset="0"/>
              </a:rPr>
              <a:t>Минпромторга</a:t>
            </a:r>
            <a:r>
              <a:rPr kumimoji="0" lang="ru-RU" sz="750" b="1" dirty="0">
                <a:cs typeface="Arial" charset="0"/>
              </a:rPr>
              <a:t> 04.10.2017 № 759н/3450  </a:t>
            </a:r>
            <a:r>
              <a:rPr kumimoji="0" lang="ru-RU" sz="675" dirty="0">
                <a:cs typeface="Arial" charset="0"/>
              </a:rPr>
              <a:t>НМЦК на МИ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8077490" y="4238984"/>
            <a:ext cx="1133531" cy="4990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14.08.2017 № 968              </a:t>
            </a:r>
            <a:r>
              <a:rPr kumimoji="0" lang="ru-RU" sz="750" dirty="0">
                <a:cs typeface="Arial" charset="0"/>
              </a:rPr>
              <a:t>ограничения мед </a:t>
            </a:r>
            <a:r>
              <a:rPr kumimoji="0" lang="ru-RU" sz="750">
                <a:cs typeface="Arial" charset="0"/>
              </a:rPr>
              <a:t>изделий ПВХ </a:t>
            </a:r>
            <a:r>
              <a:rPr kumimoji="0" lang="ru-RU" sz="750" dirty="0">
                <a:cs typeface="Arial" charset="0"/>
              </a:rPr>
              <a:t>ин. стран</a:t>
            </a:r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9E97D1B9-3F54-AB46-A846-C4444F0019C9}"/>
              </a:ext>
            </a:extLst>
          </p:cNvPr>
          <p:cNvSpPr/>
          <p:nvPr/>
        </p:nvSpPr>
        <p:spPr>
          <a:xfrm>
            <a:off x="7587594" y="2536517"/>
            <a:ext cx="982932" cy="4592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Минздрав 26.10.2020 № 450н </a:t>
            </a:r>
            <a:r>
              <a:rPr kumimoji="0" lang="ru-RU" sz="675" dirty="0">
                <a:cs typeface="Arial" charset="0"/>
              </a:rPr>
              <a:t>НМЦК и ЦК для МИ</a:t>
            </a:r>
          </a:p>
        </p:txBody>
      </p:sp>
      <p:sp>
        <p:nvSpPr>
          <p:cNvPr id="75" name="Номер слайда 5">
            <a:extLst>
              <a:ext uri="{FF2B5EF4-FFF2-40B4-BE49-F238E27FC236}">
                <a16:creationId xmlns:a16="http://schemas.microsoft.com/office/drawing/2014/main" id="{AD903706-00E2-A743-BAEC-F6A1B3460ECD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BCEC50B3-1D0A-7D40-B5CE-D2A83F0838DC}" type="slidenum">
              <a:rPr lang="ru-RU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795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6435" y="1005202"/>
            <a:ext cx="5915025" cy="400891"/>
          </a:xfrm>
        </p:spPr>
        <p:txBody>
          <a:bodyPr>
            <a:normAutofit/>
          </a:bodyPr>
          <a:lstStyle/>
          <a:p>
            <a:pPr algn="ctr"/>
            <a:r>
              <a:rPr lang="ru-RU" sz="2250" b="1" dirty="0">
                <a:latin typeface="Times New Roman" charset="0"/>
                <a:ea typeface="Times New Roman" charset="0"/>
                <a:cs typeface="Times New Roman" charset="0"/>
              </a:rPr>
              <a:t>Основные работы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716" y="1943644"/>
            <a:ext cx="1691042" cy="2083352"/>
          </a:xfr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782" y="4163420"/>
            <a:ext cx="2471024" cy="173493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72018" y="1285343"/>
            <a:ext cx="8485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charset="0"/>
                <a:ea typeface="Times New Roman" charset="0"/>
                <a:cs typeface="Times New Roman" charset="0"/>
              </a:rPr>
              <a:t>Более 100 научных статей </a:t>
            </a:r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в журналах и сборниках по проблемам правового и финансового обеспечения закупок в России.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52762" y="4251653"/>
            <a:ext cx="563656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Закупки товаров, работ, услуг в бюджетных учреждениях. Практикум // В.В. </a:t>
            </a:r>
            <a:r>
              <a:rPr lang="ru-RU" sz="2200" dirty="0" err="1">
                <a:latin typeface="Times New Roman" charset="0"/>
                <a:ea typeface="Times New Roman" charset="0"/>
                <a:cs typeface="Times New Roman" charset="0"/>
              </a:rPr>
              <a:t>Кикавец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 - М.: «Ваш Формат». 2016. 324 с. </a:t>
            </a:r>
          </a:p>
          <a:p>
            <a:pPr algn="just"/>
            <a:r>
              <a:rPr lang="en-US" sz="2200" b="1" dirty="0">
                <a:latin typeface="Times New Roman" charset="0"/>
                <a:ea typeface="Times New Roman" charset="0"/>
                <a:cs typeface="Times New Roman" charset="0"/>
              </a:rPr>
              <a:t>ISBN – 978-5-9908707-9-6</a:t>
            </a:r>
            <a:r>
              <a:rPr lang="ru-RU" sz="2200" b="1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FAB6613-E763-5140-81A4-6B34E2CF5B64}"/>
              </a:ext>
            </a:extLst>
          </p:cNvPr>
          <p:cNvSpPr/>
          <p:nvPr/>
        </p:nvSpPr>
        <p:spPr>
          <a:xfrm>
            <a:off x="4022306" y="2226985"/>
            <a:ext cx="63352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charset="0"/>
                <a:ea typeface="Times New Roman" charset="0"/>
                <a:cs typeface="Times New Roman" charset="0"/>
              </a:rPr>
              <a:t>Судебные споры в контрактной системе // </a:t>
            </a:r>
          </a:p>
          <a:p>
            <a:pPr algn="just"/>
            <a:r>
              <a:rPr lang="ru-RU" sz="2400" dirty="0">
                <a:latin typeface="Times New Roman" charset="0"/>
                <a:ea typeface="Times New Roman" charset="0"/>
                <a:cs typeface="Times New Roman" charset="0"/>
              </a:rPr>
              <a:t>В.В. </a:t>
            </a:r>
            <a:r>
              <a:rPr lang="ru-RU" sz="2400" dirty="0" err="1">
                <a:latin typeface="Times New Roman" charset="0"/>
                <a:ea typeface="Times New Roman" charset="0"/>
                <a:cs typeface="Times New Roman" charset="0"/>
              </a:rPr>
              <a:t>Кикавец</a:t>
            </a:r>
            <a:r>
              <a:rPr lang="ru-RU" sz="2400" dirty="0">
                <a:latin typeface="Times New Roman" charset="0"/>
                <a:ea typeface="Times New Roman" charset="0"/>
                <a:cs typeface="Times New Roman" charset="0"/>
              </a:rPr>
              <a:t>. М.: «Ваш Формат». 2015. 186 с.</a:t>
            </a:r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   </a:t>
            </a:r>
          </a:p>
          <a:p>
            <a:pPr algn="just"/>
            <a:r>
              <a:rPr lang="en-US" sz="2400" b="1" dirty="0">
                <a:latin typeface="Times New Roman" charset="0"/>
                <a:ea typeface="Times New Roman" charset="0"/>
                <a:cs typeface="Times New Roman" charset="0"/>
              </a:rPr>
              <a:t>ISBN – 978-5-9907339-5-4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F7E03C8-7965-2C4D-94A4-0A1090FBA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ABC9A-DB85-2045-A0C6-92DDCEDEF74D}" type="slidenum">
              <a:rPr lang="ru-RU" smtClean="0"/>
              <a:t>2</a:t>
            </a:fld>
            <a:endParaRPr lang="ru-RU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37C9684-7004-664A-B6DB-CAC5207F5252}"/>
              </a:ext>
            </a:extLst>
          </p:cNvPr>
          <p:cNvSpPr txBox="1">
            <a:spLocks/>
          </p:cNvSpPr>
          <p:nvPr/>
        </p:nvSpPr>
        <p:spPr bwMode="auto">
          <a:xfrm>
            <a:off x="3683000" y="1"/>
            <a:ext cx="6985000" cy="70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ru-RU" b="1" kern="0"/>
              <a:t>ОСНОВНЫЕ РАБОТЫ</a:t>
            </a:r>
            <a:endParaRPr lang="ru-RU" b="1" kern="0" dirty="0"/>
          </a:p>
        </p:txBody>
      </p:sp>
      <p:sp>
        <p:nvSpPr>
          <p:cNvPr id="10" name="Номер слайда 2">
            <a:extLst>
              <a:ext uri="{FF2B5EF4-FFF2-40B4-BE49-F238E27FC236}">
                <a16:creationId xmlns:a16="http://schemas.microsoft.com/office/drawing/2014/main" id="{D87D4DCB-3B84-E945-964F-8F0FCBCBF275}"/>
              </a:ext>
            </a:extLst>
          </p:cNvPr>
          <p:cNvSpPr txBox="1">
            <a:spLocks/>
          </p:cNvSpPr>
          <p:nvPr/>
        </p:nvSpPr>
        <p:spPr bwMode="auto">
          <a:xfrm>
            <a:off x="9409113" y="6430964"/>
            <a:ext cx="1828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b="1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39ADE19-E6DF-0349-A782-4A06A13BEB79}" type="slidenum">
              <a:rPr kumimoji="0" lang="ru-RU" altLang="ru-RU" sz="1200">
                <a:solidFill>
                  <a:srgbClr val="FFFFFF"/>
                </a:solidFill>
                <a:latin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</a:t>
            </a:fld>
            <a:endParaRPr kumimoji="0" lang="ru-RU" altLang="ru-RU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6203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6" name="Прямая соединительная линия 125"/>
          <p:cNvCxnSpPr>
            <a:cxnSpLocks noChangeShapeType="1"/>
          </p:cNvCxnSpPr>
          <p:nvPr/>
        </p:nvCxnSpPr>
        <p:spPr bwMode="auto">
          <a:xfrm rot="16200000" flipV="1">
            <a:off x="2881314" y="2120504"/>
            <a:ext cx="428625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9" name="Прямая соединительная линия 58"/>
          <p:cNvCxnSpPr>
            <a:cxnSpLocks noChangeShapeType="1"/>
          </p:cNvCxnSpPr>
          <p:nvPr/>
        </p:nvCxnSpPr>
        <p:spPr bwMode="auto">
          <a:xfrm rot="5400000">
            <a:off x="5063928" y="2021087"/>
            <a:ext cx="15359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2" name="Прямая соединительная линия 81"/>
          <p:cNvCxnSpPr>
            <a:cxnSpLocks noChangeShapeType="1"/>
          </p:cNvCxnSpPr>
          <p:nvPr/>
        </p:nvCxnSpPr>
        <p:spPr bwMode="auto">
          <a:xfrm rot="5400000">
            <a:off x="5057578" y="2496536"/>
            <a:ext cx="15359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5" name="Прямая соединительная линия 84"/>
          <p:cNvCxnSpPr>
            <a:cxnSpLocks noChangeShapeType="1"/>
          </p:cNvCxnSpPr>
          <p:nvPr/>
        </p:nvCxnSpPr>
        <p:spPr bwMode="auto">
          <a:xfrm flipH="1">
            <a:off x="3095626" y="2449279"/>
            <a:ext cx="1" cy="12246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76" name="Прямоугольник 75"/>
          <p:cNvSpPr>
            <a:spLocks noChangeArrowheads="1"/>
          </p:cNvSpPr>
          <p:nvPr/>
        </p:nvSpPr>
        <p:spPr bwMode="auto">
          <a:xfrm>
            <a:off x="5720955" y="1446611"/>
            <a:ext cx="750094" cy="45005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FCD5B5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lIns="51311" tIns="25656" rIns="51311" bIns="25656" anchor="ctr"/>
          <a:lstStyle/>
          <a:p>
            <a:pPr algn="ctr">
              <a:defRPr/>
            </a:pPr>
            <a:endParaRPr lang="ru-RU" sz="75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8" name="Прямая соединительная линия 77"/>
          <p:cNvCxnSpPr>
            <a:cxnSpLocks noChangeShapeType="1"/>
          </p:cNvCxnSpPr>
          <p:nvPr/>
        </p:nvCxnSpPr>
        <p:spPr bwMode="auto">
          <a:xfrm flipH="1">
            <a:off x="6363892" y="5495926"/>
            <a:ext cx="2250299" cy="2262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7" name="Прямая соединительная линия 76"/>
          <p:cNvCxnSpPr>
            <a:cxnSpLocks noChangeShapeType="1"/>
          </p:cNvCxnSpPr>
          <p:nvPr/>
        </p:nvCxnSpPr>
        <p:spPr bwMode="auto">
          <a:xfrm rot="10800000">
            <a:off x="3667392" y="5487592"/>
            <a:ext cx="3042047" cy="3095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3" name="Прямая соединительная линия 72"/>
          <p:cNvCxnSpPr>
            <a:cxnSpLocks noChangeShapeType="1"/>
          </p:cNvCxnSpPr>
          <p:nvPr/>
        </p:nvCxnSpPr>
        <p:spPr bwMode="auto">
          <a:xfrm flipH="1">
            <a:off x="6459568" y="4102560"/>
            <a:ext cx="127652" cy="30616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0" name="Прямая соединительная линия 69"/>
          <p:cNvCxnSpPr>
            <a:cxnSpLocks noChangeShapeType="1"/>
          </p:cNvCxnSpPr>
          <p:nvPr/>
        </p:nvCxnSpPr>
        <p:spPr bwMode="auto">
          <a:xfrm rot="5400000">
            <a:off x="3964386" y="5189024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1" name="Прямая соединительная линия 70"/>
          <p:cNvCxnSpPr>
            <a:cxnSpLocks noChangeShapeType="1"/>
          </p:cNvCxnSpPr>
          <p:nvPr/>
        </p:nvCxnSpPr>
        <p:spPr bwMode="auto">
          <a:xfrm rot="5400000">
            <a:off x="2944418" y="4797824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2" name="Прямая соединительная линия 71"/>
          <p:cNvCxnSpPr>
            <a:cxnSpLocks noChangeShapeType="1"/>
          </p:cNvCxnSpPr>
          <p:nvPr/>
        </p:nvCxnSpPr>
        <p:spPr bwMode="auto">
          <a:xfrm rot="16200000" flipH="1">
            <a:off x="4902397" y="4300346"/>
            <a:ext cx="444104" cy="7144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63" name="Прямая соединительная линия 62"/>
          <p:cNvCxnSpPr>
            <a:cxnSpLocks noChangeShapeType="1"/>
          </p:cNvCxnSpPr>
          <p:nvPr/>
        </p:nvCxnSpPr>
        <p:spPr bwMode="auto">
          <a:xfrm rot="5400000">
            <a:off x="4974433" y="5189024"/>
            <a:ext cx="42148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1" name="Прямая соединительная линия 40"/>
          <p:cNvCxnSpPr>
            <a:cxnSpLocks noChangeShapeType="1"/>
          </p:cNvCxnSpPr>
          <p:nvPr/>
        </p:nvCxnSpPr>
        <p:spPr bwMode="auto">
          <a:xfrm rot="10800000" flipV="1">
            <a:off x="2651522" y="3352800"/>
            <a:ext cx="3107532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2" name="Прямая соединительная линия 41"/>
          <p:cNvCxnSpPr>
            <a:cxnSpLocks noChangeShapeType="1"/>
          </p:cNvCxnSpPr>
          <p:nvPr/>
        </p:nvCxnSpPr>
        <p:spPr bwMode="auto">
          <a:xfrm flipH="1">
            <a:off x="6471048" y="3352800"/>
            <a:ext cx="3061097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6" name="Прямая соединительная линия 45"/>
          <p:cNvCxnSpPr>
            <a:cxnSpLocks noChangeShapeType="1"/>
          </p:cNvCxnSpPr>
          <p:nvPr/>
        </p:nvCxnSpPr>
        <p:spPr bwMode="auto">
          <a:xfrm rot="10800000" flipV="1">
            <a:off x="2667002" y="2265760"/>
            <a:ext cx="3107531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7" name="Прямая соединительная линия 46"/>
          <p:cNvCxnSpPr>
            <a:cxnSpLocks noChangeShapeType="1"/>
          </p:cNvCxnSpPr>
          <p:nvPr/>
        </p:nvCxnSpPr>
        <p:spPr bwMode="auto">
          <a:xfrm flipH="1">
            <a:off x="6440092" y="2272904"/>
            <a:ext cx="3084909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 rot="10800000">
            <a:off x="2667001" y="4408886"/>
            <a:ext cx="3065860" cy="3095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8" name="Цилиндр 7"/>
          <p:cNvSpPr/>
          <p:nvPr/>
        </p:nvSpPr>
        <p:spPr>
          <a:xfrm>
            <a:off x="5743914" y="1768067"/>
            <a:ext cx="727137" cy="964414"/>
          </a:xfrm>
          <a:prstGeom prst="can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675" b="1">
                <a:latin typeface="Arial" charset="0"/>
                <a:cs typeface="Arial" charset="0"/>
              </a:rPr>
              <a:t>планирование</a:t>
            </a:r>
          </a:p>
        </p:txBody>
      </p:sp>
      <p:sp>
        <p:nvSpPr>
          <p:cNvPr id="9" name="Цилиндр 8"/>
          <p:cNvSpPr/>
          <p:nvPr/>
        </p:nvSpPr>
        <p:spPr>
          <a:xfrm>
            <a:off x="5732433" y="3941826"/>
            <a:ext cx="727137" cy="964413"/>
          </a:xfrm>
          <a:prstGeom prst="can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исполнение</a:t>
            </a:r>
          </a:p>
        </p:txBody>
      </p:sp>
      <p:sp>
        <p:nvSpPr>
          <p:cNvPr id="10" name="Цилиндр 9"/>
          <p:cNvSpPr/>
          <p:nvPr/>
        </p:nvSpPr>
        <p:spPr>
          <a:xfrm>
            <a:off x="5743914" y="2893216"/>
            <a:ext cx="727137" cy="955859"/>
          </a:xfrm>
          <a:prstGeom prst="can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размещение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718268" y="4217373"/>
            <a:ext cx="918489" cy="38270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Реестр договор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667001" y="4217373"/>
            <a:ext cx="941427" cy="38270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отчет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570553" y="3168764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Запрос котировок</a:t>
            </a:r>
          </a:p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542621" y="3161110"/>
            <a:ext cx="964413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Запрос предложений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614190" y="3161110"/>
            <a:ext cx="910811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Закупка у единственного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692598" y="3161110"/>
            <a:ext cx="918489" cy="38270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Конкурс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651692" y="3161110"/>
            <a:ext cx="964365" cy="38270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Аукцион в электронной форме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578207" y="2074231"/>
            <a:ext cx="910835" cy="382703"/>
          </a:xfrm>
          <a:prstGeom prst="rect">
            <a:avLst/>
          </a:prstGeom>
          <a:solidFill>
            <a:schemeClr val="accent1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Мониторинг плана закупок</a:t>
            </a:r>
          </a:p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614190" y="1973600"/>
            <a:ext cx="910811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Начальная (максимальная) цена</a:t>
            </a:r>
            <a:endParaRPr lang="ru-RU" sz="1275">
              <a:latin typeface="Arial" charset="0"/>
              <a:cs typeface="Arial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18268" y="2066577"/>
            <a:ext cx="918489" cy="38270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План закупок</a:t>
            </a:r>
          </a:p>
          <a:p>
            <a:pPr algn="ctr" eaLnBrk="1" hangingPunct="1">
              <a:defRPr/>
            </a:pPr>
            <a:endParaRPr lang="ru-RU" sz="750" b="1" dirty="0">
              <a:latin typeface="Arial" charset="0"/>
              <a:cs typeface="Arial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67001" y="2074231"/>
            <a:ext cx="941427" cy="38270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Размещение информации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4718268" y="4714885"/>
            <a:ext cx="918489" cy="4592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22.11.2012 №1211</a:t>
            </a:r>
            <a:r>
              <a:rPr kumimoji="0" lang="ru-RU" sz="750" dirty="0">
                <a:cs typeface="Arial" charset="0"/>
              </a:rPr>
              <a:t> </a:t>
            </a:r>
            <a:r>
              <a:rPr kumimoji="0" lang="ru-RU" sz="675" dirty="0">
                <a:cs typeface="Arial" charset="0"/>
              </a:rPr>
              <a:t>Реестр РНП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3684968" y="4714885"/>
            <a:ext cx="918489" cy="4592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ФАС</a:t>
            </a:r>
          </a:p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18.01.2013 №17/13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2667001" y="4714885"/>
            <a:ext cx="941427" cy="4592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strike="dblStrike" dirty="0">
                <a:solidFill>
                  <a:srgbClr val="FF0000"/>
                </a:solidFill>
                <a:cs typeface="Arial" charset="0"/>
              </a:rPr>
              <a:t>Приказ Росстата</a:t>
            </a:r>
          </a:p>
          <a:p>
            <a:pPr algn="ctr">
              <a:defRPr/>
            </a:pPr>
            <a:r>
              <a:rPr kumimoji="0" lang="ru-RU" sz="750" b="1" strike="dblStrike" dirty="0">
                <a:solidFill>
                  <a:srgbClr val="FF0000"/>
                </a:solidFill>
                <a:cs typeface="Arial" charset="0"/>
              </a:rPr>
              <a:t>29.07.2013 № 295</a:t>
            </a:r>
          </a:p>
          <a:p>
            <a:pPr algn="ctr">
              <a:defRPr/>
            </a:pPr>
            <a:r>
              <a:rPr kumimoji="0" lang="ru-RU" sz="675" strike="dblStrike" dirty="0">
                <a:solidFill>
                  <a:srgbClr val="FF0000"/>
                </a:solidFill>
                <a:cs typeface="Arial" charset="0"/>
              </a:rPr>
              <a:t>Отчет – 1-закупки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578208" y="3643315"/>
            <a:ext cx="1921147" cy="4592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</a:t>
            </a:r>
            <a:r>
              <a:rPr kumimoji="0" lang="ru-RU" sz="750" b="1" dirty="0" err="1">
                <a:cs typeface="Arial" charset="0"/>
              </a:rPr>
              <a:t>минфина</a:t>
            </a:r>
            <a:endParaRPr kumimoji="0" lang="ru-RU" sz="750" b="1" dirty="0">
              <a:cs typeface="Arial" charset="0"/>
            </a:endParaRPr>
          </a:p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29.11.2014 № 173н 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Порядок обмена информацией при ведении реестра договоров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6578208" y="5304250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внутренний финансовый контроль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7698754" y="5305244"/>
            <a:ext cx="918489" cy="382703"/>
          </a:xfrm>
          <a:prstGeom prst="rect">
            <a:avLst/>
          </a:prstGeom>
          <a:solidFill>
            <a:srgbClr val="CC66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ведомственный контроль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4741230" y="5304250"/>
            <a:ext cx="918489" cy="38270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процедурный контроль 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3684969" y="5304250"/>
            <a:ext cx="941450" cy="38270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 dirty="0">
                <a:latin typeface="Arial" charset="0"/>
                <a:cs typeface="Arial" charset="0"/>
              </a:rPr>
              <a:t>Рассмотрение жалоб</a:t>
            </a:r>
          </a:p>
        </p:txBody>
      </p:sp>
      <p:sp>
        <p:nvSpPr>
          <p:cNvPr id="56" name="Цилиндр 55"/>
          <p:cNvSpPr/>
          <p:nvPr/>
        </p:nvSpPr>
        <p:spPr>
          <a:xfrm>
            <a:off x="5743914" y="4982778"/>
            <a:ext cx="727137" cy="964413"/>
          </a:xfrm>
          <a:prstGeom prst="can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750" b="1">
                <a:latin typeface="Arial" charset="0"/>
                <a:cs typeface="Arial" charset="0"/>
              </a:rPr>
              <a:t>контроль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3677314" y="2571745"/>
            <a:ext cx="918489" cy="4822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11.06.2013 № 494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Размещение информации об объеме выручки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4695306" y="2571745"/>
            <a:ext cx="918489" cy="4822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11.12.2014 №1352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Об участии СМП в закупках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2659323" y="2571745"/>
            <a:ext cx="918489" cy="4822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30.06.2012 № 662</a:t>
            </a:r>
            <a:r>
              <a:rPr kumimoji="0" lang="ru-RU" sz="675" dirty="0">
                <a:cs typeface="Arial" charset="0"/>
              </a:rPr>
              <a:t> О сроках размещения информации</a:t>
            </a:r>
          </a:p>
        </p:txBody>
      </p:sp>
      <p:cxnSp>
        <p:nvCxnSpPr>
          <p:cNvPr id="86" name="Прямая соединительная линия 85"/>
          <p:cNvCxnSpPr>
            <a:cxnSpLocks noChangeShapeType="1"/>
          </p:cNvCxnSpPr>
          <p:nvPr/>
        </p:nvCxnSpPr>
        <p:spPr bwMode="auto">
          <a:xfrm>
            <a:off x="3202782" y="3536158"/>
            <a:ext cx="447675" cy="10715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7" name="Прямая соединительная линия 86"/>
          <p:cNvCxnSpPr>
            <a:cxnSpLocks noChangeShapeType="1"/>
          </p:cNvCxnSpPr>
          <p:nvPr/>
        </p:nvCxnSpPr>
        <p:spPr bwMode="auto">
          <a:xfrm rot="5400000">
            <a:off x="3851078" y="3342679"/>
            <a:ext cx="100013" cy="501254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88" name="Прямоугольник 87"/>
          <p:cNvSpPr/>
          <p:nvPr/>
        </p:nvSpPr>
        <p:spPr>
          <a:xfrm>
            <a:off x="2683274" y="3656015"/>
            <a:ext cx="1912529" cy="4822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21.06.2012 № 616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Перечень ТРУ закупаемых в электронной форме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2666977" y="1477212"/>
            <a:ext cx="918489" cy="4822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14.06.2012 № 591 </a:t>
            </a:r>
            <a:r>
              <a:rPr kumimoji="0" lang="ru-RU" sz="675" dirty="0">
                <a:cs typeface="Arial" charset="0"/>
              </a:rPr>
              <a:t>правила подготовки актов о закупках не для размещения</a:t>
            </a:r>
          </a:p>
        </p:txBody>
      </p:sp>
      <p:sp>
        <p:nvSpPr>
          <p:cNvPr id="97" name="Прямоугольник 96"/>
          <p:cNvSpPr/>
          <p:nvPr/>
        </p:nvSpPr>
        <p:spPr>
          <a:xfrm>
            <a:off x="3684969" y="1477212"/>
            <a:ext cx="918489" cy="4822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10.09.2012 № 908 </a:t>
            </a:r>
            <a:r>
              <a:rPr kumimoji="0" lang="ru-RU" sz="675" dirty="0">
                <a:cs typeface="Arial" charset="0"/>
              </a:rPr>
              <a:t>положение о размещении информации</a:t>
            </a:r>
          </a:p>
        </p:txBody>
      </p:sp>
      <p:sp>
        <p:nvSpPr>
          <p:cNvPr id="77985" name="TextBox 3"/>
          <p:cNvSpPr txBox="1">
            <a:spLocks noChangeArrowheads="1"/>
          </p:cNvSpPr>
          <p:nvPr/>
        </p:nvSpPr>
        <p:spPr bwMode="auto">
          <a:xfrm>
            <a:off x="3381223" y="332514"/>
            <a:ext cx="58054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kumimoji="0" lang="ru-RU" b="1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charset="0"/>
                <a:cs typeface="Times New Roman" panose="02020603050405020304" pitchFamily="18" charset="0"/>
              </a:rPr>
              <a:t>НПА в процессе закупок по 223-ФЗ </a:t>
            </a:r>
          </a:p>
          <a:p>
            <a:pPr algn="ctr"/>
            <a:endParaRPr kumimoji="0" lang="ru-RU" sz="1800" b="1" dirty="0">
              <a:solidFill>
                <a:srgbClr val="C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2666976" y="5786457"/>
            <a:ext cx="375050" cy="16073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/>
          <a:p>
            <a:pPr algn="ctr">
              <a:defRPr/>
            </a:pPr>
            <a:endParaRPr lang="ru-RU" sz="75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989" name="TextBox 89"/>
          <p:cNvSpPr txBox="1">
            <a:spLocks noChangeArrowheads="1"/>
          </p:cNvSpPr>
          <p:nvPr/>
        </p:nvSpPr>
        <p:spPr bwMode="auto">
          <a:xfrm>
            <a:off x="3042050" y="5732860"/>
            <a:ext cx="69651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900">
                <a:latin typeface="Calibri" charset="0"/>
                <a:ea typeface="ＭＳ Ｐゴシック" charset="0"/>
                <a:cs typeface="ＭＳ Ｐゴシック" charset="0"/>
              </a:rPr>
              <a:t>функции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3684967" y="5786457"/>
            <a:ext cx="375050" cy="1607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 anchor="ctr"/>
          <a:lstStyle/>
          <a:p>
            <a:pPr algn="ctr">
              <a:defRPr/>
            </a:pPr>
            <a:endParaRPr lang="ru-RU" sz="75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993" name="TextBox 93"/>
          <p:cNvSpPr txBox="1">
            <a:spLocks noChangeArrowheads="1"/>
          </p:cNvSpPr>
          <p:nvPr/>
        </p:nvSpPr>
        <p:spPr bwMode="auto">
          <a:xfrm>
            <a:off x="4060032" y="5732860"/>
            <a:ext cx="192881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900" dirty="0">
                <a:latin typeface="Calibri" charset="0"/>
                <a:ea typeface="ＭＳ Ｐゴシック" charset="0"/>
                <a:cs typeface="ＭＳ Ｐゴシック" charset="0"/>
              </a:rPr>
              <a:t>нормативные – правовые акты</a:t>
            </a:r>
          </a:p>
        </p:txBody>
      </p:sp>
      <p:cxnSp>
        <p:nvCxnSpPr>
          <p:cNvPr id="98" name="Прямая соединительная линия 97"/>
          <p:cNvCxnSpPr>
            <a:cxnSpLocks noChangeShapeType="1"/>
          </p:cNvCxnSpPr>
          <p:nvPr/>
        </p:nvCxnSpPr>
        <p:spPr bwMode="auto">
          <a:xfrm flipH="1">
            <a:off x="3608429" y="1959418"/>
            <a:ext cx="76540" cy="96434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01" name="Прямоугольник 100"/>
          <p:cNvSpPr/>
          <p:nvPr/>
        </p:nvSpPr>
        <p:spPr>
          <a:xfrm>
            <a:off x="4669032" y="3651782"/>
            <a:ext cx="944762" cy="4822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13.01.2014 №1132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О ведении реестра договоров</a:t>
            </a:r>
          </a:p>
        </p:txBody>
      </p:sp>
      <p:sp>
        <p:nvSpPr>
          <p:cNvPr id="107" name="Прямоугольник 106"/>
          <p:cNvSpPr/>
          <p:nvPr/>
        </p:nvSpPr>
        <p:spPr>
          <a:xfrm>
            <a:off x="4695305" y="1474945"/>
            <a:ext cx="910835" cy="4822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17.09.2012 № 932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Правила формирования плана закупок</a:t>
            </a:r>
          </a:p>
        </p:txBody>
      </p:sp>
      <p:cxnSp>
        <p:nvCxnSpPr>
          <p:cNvPr id="109" name="Прямая соединительная линия 108"/>
          <p:cNvCxnSpPr>
            <a:cxnSpLocks noChangeShapeType="1"/>
          </p:cNvCxnSpPr>
          <p:nvPr/>
        </p:nvCxnSpPr>
        <p:spPr bwMode="auto">
          <a:xfrm flipH="1" flipV="1">
            <a:off x="3597357" y="2456933"/>
            <a:ext cx="125372" cy="10275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10" name="Прямоугольник 109"/>
          <p:cNvSpPr/>
          <p:nvPr/>
        </p:nvSpPr>
        <p:spPr>
          <a:xfrm>
            <a:off x="6593542" y="4232280"/>
            <a:ext cx="1921147" cy="4592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Приказ </a:t>
            </a:r>
            <a:r>
              <a:rPr kumimoji="0" lang="ru-RU" sz="750" b="1" dirty="0" err="1">
                <a:cs typeface="Arial" charset="0"/>
              </a:rPr>
              <a:t>минфина</a:t>
            </a:r>
            <a:endParaRPr kumimoji="0" lang="ru-RU" sz="750" b="1" dirty="0">
              <a:cs typeface="Arial" charset="0"/>
            </a:endParaRPr>
          </a:p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26.11.2014 № 167н 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Порядок присвоения ИКЗ</a:t>
            </a:r>
          </a:p>
        </p:txBody>
      </p:sp>
      <p:cxnSp>
        <p:nvCxnSpPr>
          <p:cNvPr id="111" name="Прямая соединительная линия 110"/>
          <p:cNvCxnSpPr>
            <a:cxnSpLocks noChangeShapeType="1"/>
            <a:stCxn id="110" idx="1"/>
          </p:cNvCxnSpPr>
          <p:nvPr/>
        </p:nvCxnSpPr>
        <p:spPr bwMode="auto">
          <a:xfrm flipH="1" flipV="1">
            <a:off x="6440093" y="4408727"/>
            <a:ext cx="153449" cy="5317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65" name="Прямоугольник 64"/>
          <p:cNvSpPr/>
          <p:nvPr/>
        </p:nvSpPr>
        <p:spPr>
          <a:xfrm>
            <a:off x="6570553" y="1474945"/>
            <a:ext cx="910835" cy="4822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29.10.2015 №1169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Порядок мониторинга ПЗ</a:t>
            </a:r>
          </a:p>
        </p:txBody>
      </p:sp>
      <p:cxnSp>
        <p:nvCxnSpPr>
          <p:cNvPr id="68" name="Прямая соединительная линия 67"/>
          <p:cNvCxnSpPr>
            <a:cxnSpLocks noChangeShapeType="1"/>
          </p:cNvCxnSpPr>
          <p:nvPr/>
        </p:nvCxnSpPr>
        <p:spPr bwMode="auto">
          <a:xfrm rot="5400000">
            <a:off x="6961309" y="2005088"/>
            <a:ext cx="15359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69" name="Прямоугольник 68"/>
          <p:cNvSpPr/>
          <p:nvPr/>
        </p:nvSpPr>
        <p:spPr>
          <a:xfrm>
            <a:off x="4695306" y="3138875"/>
            <a:ext cx="918489" cy="4822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16.09.2016 № 925 </a:t>
            </a:r>
            <a:r>
              <a:rPr kumimoji="0" lang="ru-RU" sz="675" dirty="0">
                <a:cs typeface="Arial" charset="0"/>
              </a:rPr>
              <a:t>приоритет российским ТРУ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3662153" y="4188765"/>
            <a:ext cx="918489" cy="4822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27.09.2016 №2027-р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ТРУ не размещать в ЕИС (</a:t>
            </a:r>
            <a:r>
              <a:rPr kumimoji="0" lang="ru-RU" sz="675" dirty="0" err="1">
                <a:cs typeface="Arial" charset="0"/>
              </a:rPr>
              <a:t>ден</a:t>
            </a:r>
            <a:r>
              <a:rPr kumimoji="0" lang="ru-RU" sz="675" dirty="0">
                <a:cs typeface="Arial" charset="0"/>
              </a:rPr>
              <a:t> ЦБ и </a:t>
            </a:r>
            <a:r>
              <a:rPr kumimoji="0" lang="ru-RU" sz="675" dirty="0" err="1">
                <a:cs typeface="Arial" charset="0"/>
              </a:rPr>
              <a:t>тд</a:t>
            </a:r>
            <a:r>
              <a:rPr kumimoji="0" lang="ru-RU" sz="675" dirty="0">
                <a:cs typeface="Arial" charset="0"/>
              </a:rPr>
              <a:t>)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7538780" y="1474945"/>
            <a:ext cx="1067757" cy="4822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31.12.2016 № 2931-р</a:t>
            </a:r>
          </a:p>
          <a:p>
            <a:pPr algn="ctr">
              <a:defRPr/>
            </a:pPr>
            <a:r>
              <a:rPr kumimoji="0" lang="ru-RU" sz="675" dirty="0">
                <a:cs typeface="Arial" charset="0"/>
              </a:rPr>
              <a:t>64 </a:t>
            </a:r>
            <a:r>
              <a:rPr kumimoji="0" lang="ru-RU" sz="675" dirty="0" err="1">
                <a:cs typeface="Arial" charset="0"/>
              </a:rPr>
              <a:t>ГУПа</a:t>
            </a:r>
            <a:r>
              <a:rPr kumimoji="0" lang="ru-RU" sz="675" dirty="0">
                <a:cs typeface="Arial" charset="0"/>
              </a:rPr>
              <a:t>, имеющих существенное значение</a:t>
            </a:r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B4A2B38A-A2E0-4547-AC50-1713B8BD73FD}"/>
              </a:ext>
            </a:extLst>
          </p:cNvPr>
          <p:cNvSpPr/>
          <p:nvPr/>
        </p:nvSpPr>
        <p:spPr>
          <a:xfrm>
            <a:off x="7672726" y="4821244"/>
            <a:ext cx="918489" cy="40093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08.11.2018 №1335</a:t>
            </a:r>
            <a:r>
              <a:rPr kumimoji="0" lang="ru-RU" sz="750" dirty="0">
                <a:cs typeface="Arial" charset="0"/>
              </a:rPr>
              <a:t> </a:t>
            </a:r>
            <a:r>
              <a:rPr kumimoji="0" lang="ru-RU" sz="675" dirty="0">
                <a:cs typeface="Arial" charset="0"/>
              </a:rPr>
              <a:t>правила вед. контроля</a:t>
            </a:r>
          </a:p>
        </p:txBody>
      </p:sp>
      <p:sp>
        <p:nvSpPr>
          <p:cNvPr id="80" name="Прямоугольник 79">
            <a:extLst>
              <a:ext uri="{FF2B5EF4-FFF2-40B4-BE49-F238E27FC236}">
                <a16:creationId xmlns:a16="http://schemas.microsoft.com/office/drawing/2014/main" id="{0EBC0EC0-6C15-AE45-9D61-8E1DE0E348C4}"/>
              </a:ext>
            </a:extLst>
          </p:cNvPr>
          <p:cNvSpPr/>
          <p:nvPr/>
        </p:nvSpPr>
        <p:spPr>
          <a:xfrm>
            <a:off x="8499355" y="2407911"/>
            <a:ext cx="1023547" cy="60110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18.07.2018 №1489-р</a:t>
            </a:r>
            <a:r>
              <a:rPr kumimoji="0" lang="ru-RU" sz="750" dirty="0">
                <a:cs typeface="Arial" charset="0"/>
              </a:rPr>
              <a:t> </a:t>
            </a:r>
            <a:r>
              <a:rPr kumimoji="0" lang="ru-RU" sz="675" dirty="0">
                <a:cs typeface="Arial" charset="0"/>
              </a:rPr>
              <a:t>перечень товаров и предельных цен – закупка только по согласованию</a:t>
            </a:r>
          </a:p>
        </p:txBody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E230AEEC-F3C1-8249-9A07-4C7BD202ACFE}"/>
              </a:ext>
            </a:extLst>
          </p:cNvPr>
          <p:cNvSpPr/>
          <p:nvPr/>
        </p:nvSpPr>
        <p:spPr>
          <a:xfrm>
            <a:off x="2666974" y="5319274"/>
            <a:ext cx="972368" cy="36767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1311" tIns="25656" rIns="51311" bIns="25656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/>
            </a:pPr>
            <a:r>
              <a:rPr kumimoji="0" lang="ru-RU" sz="750" b="1" dirty="0">
                <a:cs typeface="Arial" charset="0"/>
              </a:rPr>
              <a:t>07.06.2018 №781/18</a:t>
            </a:r>
            <a:r>
              <a:rPr kumimoji="0" lang="ru-RU" sz="750" dirty="0">
                <a:cs typeface="Arial" charset="0"/>
              </a:rPr>
              <a:t> </a:t>
            </a:r>
            <a:r>
              <a:rPr kumimoji="0" lang="ru-RU" sz="675" dirty="0">
                <a:cs typeface="Arial" charset="0"/>
              </a:rPr>
              <a:t>приказ </a:t>
            </a:r>
            <a:r>
              <a:rPr kumimoji="0" lang="ru-RU" sz="675">
                <a:cs typeface="Arial" charset="0"/>
              </a:rPr>
              <a:t>ФАС  РНП</a:t>
            </a:r>
            <a:endParaRPr kumimoji="0" lang="ru-RU" sz="675" dirty="0">
              <a:cs typeface="Arial" charset="0"/>
            </a:endParaRPr>
          </a:p>
        </p:txBody>
      </p:sp>
      <p:sp>
        <p:nvSpPr>
          <p:cNvPr id="90" name="Номер слайда 5">
            <a:extLst>
              <a:ext uri="{FF2B5EF4-FFF2-40B4-BE49-F238E27FC236}">
                <a16:creationId xmlns:a16="http://schemas.microsoft.com/office/drawing/2014/main" id="{0B78045C-C071-BF42-B654-89D859950451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BCEC50B3-1D0A-7D40-B5CE-D2A83F0838DC}" type="slidenum">
              <a:rPr lang="ru-RU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71276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8374" y="109747"/>
            <a:ext cx="7886700" cy="3198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100" b="1" dirty="0">
                <a:latin typeface="Times New Roman" charset="0"/>
                <a:ea typeface="Times New Roman" charset="0"/>
                <a:cs typeface="Times New Roman" charset="0"/>
              </a:rPr>
              <a:t>Основные НПА в рамках 223-ФЗ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91320" y="614149"/>
            <a:ext cx="11395880" cy="6107325"/>
          </a:xfrm>
        </p:spPr>
        <p:txBody>
          <a:bodyPr>
            <a:normAutofit/>
          </a:bodyPr>
          <a:lstStyle/>
          <a:p>
            <a:pPr marL="342900" indent="-342900" algn="just">
              <a:spcBef>
                <a:spcPts val="450"/>
              </a:spcBef>
              <a:spcAft>
                <a:spcPts val="450"/>
              </a:spcAft>
              <a:buFont typeface="+mj-lt"/>
              <a:buAutoNum type="arabicPeriod"/>
            </a:pP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О приоритете товаров российского происхождения, работ, услуг, выполняемых, оказываемых российскими лицами, по отношению к товарам, происходящим из иностранного государства, работам, услугам, выполняемым, оказываемым иностранными лицами </a:t>
            </a:r>
            <a:r>
              <a:rPr lang="ru-RU" sz="2000" i="1" dirty="0">
                <a:solidFill>
                  <a:srgbClr val="070BFF"/>
                </a:solidFill>
                <a:latin typeface="Times New Roman" charset="0"/>
                <a:ea typeface="Times New Roman" charset="0"/>
                <a:cs typeface="Times New Roman" charset="0"/>
              </a:rPr>
              <a:t>ПП РФ от 16.09.2016 г. № 925</a:t>
            </a:r>
            <a:r>
              <a:rPr lang="ru-RU" sz="2000" dirty="0">
                <a:solidFill>
                  <a:srgbClr val="070BFF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  <a:p>
            <a:pPr marL="342900" indent="-342900">
              <a:spcBef>
                <a:spcPts val="450"/>
              </a:spcBef>
              <a:spcAft>
                <a:spcPts val="450"/>
              </a:spcAft>
              <a:buFont typeface="+mj-lt"/>
              <a:buAutoNum type="arabicPeriod"/>
            </a:pP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О порядке ведения реестра договоров, заключенных заказчиками по результатам закупки  </a:t>
            </a:r>
            <a:r>
              <a:rPr lang="ru-RU" sz="2000" i="1" dirty="0">
                <a:solidFill>
                  <a:srgbClr val="070BFF"/>
                </a:solidFill>
                <a:latin typeface="Times New Roman" charset="0"/>
                <a:ea typeface="Times New Roman" charset="0"/>
                <a:cs typeface="Times New Roman" charset="0"/>
              </a:rPr>
              <a:t>ПП РФ от 31.10.2014 г. № 1132</a:t>
            </a:r>
            <a:r>
              <a:rPr lang="ru-RU" sz="2000" dirty="0">
                <a:solidFill>
                  <a:srgbClr val="070BFF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  <a:p>
            <a:pPr marL="342900" indent="-342900">
              <a:spcBef>
                <a:spcPts val="450"/>
              </a:spcBef>
              <a:spcAft>
                <a:spcPts val="450"/>
              </a:spcAft>
              <a:buFont typeface="+mj-lt"/>
              <a:buAutoNum type="arabicPeriod"/>
            </a:pP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О ведении РНП, предусмотренного законом 223-ФЗ </a:t>
            </a:r>
            <a:r>
              <a:rPr lang="ru-RU" sz="2000" i="1" dirty="0">
                <a:solidFill>
                  <a:srgbClr val="070BFF"/>
                </a:solidFill>
                <a:latin typeface="Times New Roman" charset="0"/>
                <a:ea typeface="Times New Roman" charset="0"/>
                <a:cs typeface="Times New Roman" charset="0"/>
              </a:rPr>
              <a:t>ПП РФ от 22.11.2012 г. № 1211</a:t>
            </a:r>
            <a:r>
              <a:rPr lang="ru-RU" sz="2000" dirty="0">
                <a:solidFill>
                  <a:srgbClr val="070BFF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  <a:p>
            <a:pPr marL="342900" indent="-342900">
              <a:spcBef>
                <a:spcPts val="450"/>
              </a:spcBef>
              <a:spcAft>
                <a:spcPts val="450"/>
              </a:spcAft>
              <a:buFont typeface="+mj-lt"/>
              <a:buAutoNum type="arabicPeriod"/>
            </a:pP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Об утверждении правил формирования плана закупки ТРУ и требований к форме такого плана  </a:t>
            </a:r>
            <a:r>
              <a:rPr lang="ru-RU" sz="2000" i="1" dirty="0">
                <a:solidFill>
                  <a:srgbClr val="070BFF"/>
                </a:solidFill>
                <a:latin typeface="Times New Roman" charset="0"/>
                <a:ea typeface="Times New Roman" charset="0"/>
                <a:cs typeface="Times New Roman" charset="0"/>
              </a:rPr>
              <a:t>ПП РФ от 17.09.2012 г. № 932</a:t>
            </a:r>
            <a:r>
              <a:rPr lang="ru-RU" sz="2000" dirty="0">
                <a:solidFill>
                  <a:srgbClr val="070BFF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  <a:p>
            <a:pPr marL="342900" indent="-342900">
              <a:spcBef>
                <a:spcPts val="450"/>
              </a:spcBef>
              <a:spcAft>
                <a:spcPts val="450"/>
              </a:spcAft>
              <a:buFont typeface="+mj-lt"/>
              <a:buAutoNum type="arabicPeriod"/>
            </a:pP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Об утверждении Положения о размещении в ЕИС информации о закупке</a:t>
            </a:r>
            <a:b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000" i="1" dirty="0">
                <a:solidFill>
                  <a:srgbClr val="070BFF"/>
                </a:solidFill>
                <a:latin typeface="Times New Roman" charset="0"/>
                <a:ea typeface="Times New Roman" charset="0"/>
                <a:cs typeface="Times New Roman" charset="0"/>
              </a:rPr>
              <a:t>ПП РФ от 10.09.2012 г. № 908</a:t>
            </a:r>
            <a:r>
              <a:rPr lang="ru-RU" sz="2000" dirty="0">
                <a:solidFill>
                  <a:srgbClr val="070BFF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  <a:p>
            <a:pPr marL="342900" indent="-342900">
              <a:spcBef>
                <a:spcPts val="450"/>
              </a:spcBef>
              <a:spcAft>
                <a:spcPts val="450"/>
              </a:spcAft>
              <a:buFont typeface="+mj-lt"/>
              <a:buAutoNum type="arabicPeriod"/>
            </a:pP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Об утверждении перечня товаров, работ и услуг, закупка которых осуществляется в эл. форме  </a:t>
            </a:r>
            <a:r>
              <a:rPr lang="ru-RU" sz="2000" i="1" dirty="0">
                <a:solidFill>
                  <a:srgbClr val="070BFF"/>
                </a:solidFill>
                <a:latin typeface="Times New Roman" charset="0"/>
                <a:ea typeface="Times New Roman" charset="0"/>
                <a:cs typeface="Times New Roman" charset="0"/>
              </a:rPr>
              <a:t>ПП РФ от 21.06.2012 г. № 616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7. «О требованиях к банкам (включая требования к их финансовой устойчивости), в которых УЗ открываются СС, на которые вносятся денежные средства, предназначенные для обеспечения заявок на участие в закупках ТРУ, и признании утратившими силу некоторых актов Правительства РФ.</a:t>
            </a:r>
          </a:p>
          <a:p>
            <a:pPr marL="0" indent="0">
              <a:buNone/>
            </a:pPr>
            <a:r>
              <a:rPr lang="ru-RU" sz="2000" i="1" dirty="0">
                <a:solidFill>
                  <a:srgbClr val="070BFF"/>
                </a:solidFill>
                <a:latin typeface="Times New Roman" charset="0"/>
                <a:ea typeface="Times New Roman" charset="0"/>
                <a:cs typeface="Times New Roman" charset="0"/>
              </a:rPr>
              <a:t>ПП РФ от 29.06.2018 г. № 748</a:t>
            </a:r>
            <a:r>
              <a:rPr lang="ru-RU" sz="2000" dirty="0">
                <a:solidFill>
                  <a:srgbClr val="070BFF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endParaRPr lang="ru-RU" sz="1800" dirty="0">
              <a:solidFill>
                <a:srgbClr val="070BFF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C50B3-1D0A-7D40-B5CE-D2A83F0838DC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61627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>
            <a:extLst>
              <a:ext uri="{FF2B5EF4-FFF2-40B4-BE49-F238E27FC236}">
                <a16:creationId xmlns:a16="http://schemas.microsoft.com/office/drawing/2014/main" id="{B7881568-C232-A940-999C-DC3466FE6F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455" y="1235977"/>
            <a:ext cx="10986653" cy="46937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Запрещаются действия, которые приводят или могут привести к недопущению, ограничению или устранению конкуренции</a:t>
            </a: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, в том числе:</a:t>
            </a:r>
          </a:p>
          <a:p>
            <a:pPr marL="0" indent="0">
              <a:buNone/>
            </a:pPr>
            <a:endParaRPr lang="ru-RU" altLang="ru-RU" sz="20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 1) 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координация</a:t>
            </a: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 организаторами торгов, ЗК, ЗП или заказчиками 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деятельности</a:t>
            </a: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 их участников;</a:t>
            </a:r>
          </a:p>
          <a:p>
            <a:pPr marL="0" indent="0" algn="just">
              <a:buNone/>
            </a:pPr>
            <a:endParaRPr lang="ru-RU" altLang="ru-RU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2) 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создание</a:t>
            </a: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 участнику торгов, ЗК, ЗП или нескольким участникам торгов, ЗК, ЗП 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преимущественных условий участия </a:t>
            </a: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в торгах, ЗК, ЗП, в том числе путем 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доступа к информации</a:t>
            </a: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, если иное не установлено ФЗ;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DDD01F4-BB37-7B47-9CE1-901DB042F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36214-98B1-5E4D-A971-B5F82383EE3A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1355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>
            <a:extLst>
              <a:ext uri="{FF2B5EF4-FFF2-40B4-BE49-F238E27FC236}">
                <a16:creationId xmlns:a16="http://schemas.microsoft.com/office/drawing/2014/main" id="{EA4C8808-12E6-2A4C-BA2D-8CE83FA06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709" y="1427017"/>
            <a:ext cx="10564091" cy="411824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Запрещаются действия, которые приводят или могут привести к недопущению, ограничению или устранению конкуренции</a:t>
            </a: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, в том числе:</a:t>
            </a:r>
          </a:p>
          <a:p>
            <a:pPr marL="0" indent="0">
              <a:buNone/>
            </a:pPr>
            <a:endParaRPr lang="ru-RU" altLang="ru-RU" sz="18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altLang="ru-RU" sz="18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altLang="ru-RU" sz="2700" dirty="0">
                <a:latin typeface="Times New Roman" panose="02020603050405020304" pitchFamily="18" charset="0"/>
                <a:cs typeface="Arial" panose="020B0604020202020204" pitchFamily="34" charset="0"/>
              </a:rPr>
              <a:t>3) </a:t>
            </a:r>
            <a:r>
              <a:rPr lang="ru-RU" altLang="ru-RU" sz="27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нарушение порядка определения победителя </a:t>
            </a:r>
            <a:r>
              <a:rPr lang="ru-RU" altLang="ru-RU" sz="2700" dirty="0">
                <a:latin typeface="Times New Roman" panose="02020603050405020304" pitchFamily="18" charset="0"/>
                <a:cs typeface="Arial" panose="020B0604020202020204" pitchFamily="34" charset="0"/>
              </a:rPr>
              <a:t>или победителей торгов, ЗК, ЗП;</a:t>
            </a:r>
          </a:p>
          <a:p>
            <a:pPr marL="0" indent="0" algn="just">
              <a:buNone/>
            </a:pPr>
            <a:endParaRPr lang="ru-RU" altLang="ru-RU" sz="27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altLang="ru-RU" sz="2700" dirty="0">
                <a:latin typeface="Times New Roman" panose="02020603050405020304" pitchFamily="18" charset="0"/>
                <a:cs typeface="Arial" panose="020B0604020202020204" pitchFamily="34" charset="0"/>
              </a:rPr>
              <a:t>4) </a:t>
            </a:r>
            <a:r>
              <a:rPr lang="ru-RU" altLang="ru-RU" sz="27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участие</a:t>
            </a:r>
            <a:r>
              <a:rPr lang="ru-RU" altLang="ru-RU" sz="2700" dirty="0"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altLang="ru-RU" sz="27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организаторов</a:t>
            </a:r>
            <a:r>
              <a:rPr lang="ru-RU" altLang="ru-RU" sz="2700" dirty="0">
                <a:latin typeface="Times New Roman" panose="02020603050405020304" pitchFamily="18" charset="0"/>
                <a:cs typeface="Arial" panose="020B0604020202020204" pitchFamily="34" charset="0"/>
              </a:rPr>
              <a:t> торгов, ЗК, ЗП или заказчиков и (или) работников организаторов или работников заказчиков </a:t>
            </a:r>
            <a:r>
              <a:rPr lang="ru-RU" altLang="ru-RU" sz="27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в торгах, ЗК, ЗП</a:t>
            </a:r>
            <a:r>
              <a:rPr lang="ru-RU" altLang="ru-RU" sz="2700" dirty="0">
                <a:latin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86C88A0-3BCB-0748-A951-5FF7026A5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36214-98B1-5E4D-A971-B5F82383EE3A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0734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CEBD6FB1-CA5A-BC45-8C17-59A88D508F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5660" y="1"/>
            <a:ext cx="11946340" cy="6857999"/>
          </a:xfr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079B200-12E2-E84D-840C-D1C340151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6BADC-E404-E847-BA92-C9E3D3F34D72}" type="slidenum">
              <a:rPr lang="ru-RU" smtClean="0"/>
              <a:t>24</a:t>
            </a:fld>
            <a:endParaRPr lang="ru-RU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F655992C-ACDA-B543-90C5-D9F71102A7DE}"/>
              </a:ext>
            </a:extLst>
          </p:cNvPr>
          <p:cNvSpPr/>
          <p:nvPr/>
        </p:nvSpPr>
        <p:spPr bwMode="auto">
          <a:xfrm>
            <a:off x="9774622" y="6032938"/>
            <a:ext cx="336331" cy="32976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70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4998F681-11F8-4246-AD3C-F3DEE132BBAE}"/>
              </a:ext>
            </a:extLst>
          </p:cNvPr>
          <p:cNvSpPr/>
          <p:nvPr/>
        </p:nvSpPr>
        <p:spPr bwMode="auto">
          <a:xfrm>
            <a:off x="9627477" y="6032939"/>
            <a:ext cx="336331" cy="16816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70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4EBA273-E974-F04B-B79A-896F23FCC25E}"/>
              </a:ext>
            </a:extLst>
          </p:cNvPr>
          <p:cNvSpPr/>
          <p:nvPr/>
        </p:nvSpPr>
        <p:spPr bwMode="auto">
          <a:xfrm>
            <a:off x="4824248" y="6600498"/>
            <a:ext cx="725214" cy="257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70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49A23335-91CD-204D-94CF-4FC04DB4D004}"/>
              </a:ext>
            </a:extLst>
          </p:cNvPr>
          <p:cNvSpPr/>
          <p:nvPr/>
        </p:nvSpPr>
        <p:spPr bwMode="auto">
          <a:xfrm>
            <a:off x="3951891" y="6600498"/>
            <a:ext cx="1860331" cy="94593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70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5709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260" y="191529"/>
            <a:ext cx="9780607" cy="912057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НЕОБХОДИМО УЧИТЫВАТЬ ЦЕЛИ И ПРИНЦИПЫ ЗАКУПОК</a:t>
            </a:r>
            <a:br>
              <a:rPr lang="ru-RU" sz="2400" b="1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400" b="1">
                <a:latin typeface="Times New Roman" charset="0"/>
                <a:ea typeface="Times New Roman" charset="0"/>
                <a:cs typeface="Times New Roman" charset="0"/>
              </a:rPr>
              <a:t>(44-ФЗ </a:t>
            </a:r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и 223-ФЗ – </a:t>
            </a:r>
            <a:r>
              <a:rPr lang="ru-RU" sz="2400" b="1">
                <a:latin typeface="Times New Roman" charset="0"/>
                <a:ea typeface="Times New Roman" charset="0"/>
                <a:cs typeface="Times New Roman" charset="0"/>
              </a:rPr>
              <a:t>разные !)</a:t>
            </a:r>
            <a:endParaRPr lang="ru-RU" sz="24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364" y="1233055"/>
            <a:ext cx="11568545" cy="5334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ВС РФ от 11.03.2020 № 308-ЭС19-13774 </a:t>
            </a:r>
            <a:r>
              <a:rPr lang="ru-RU" sz="18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делу № А32-28627/2015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приняты во внимание особенности целей и принципов 223-ФЗ и 44-ФЗ, имеющих различные сферы правового регулирования.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правового регулирования этих законов, в силу прямого на то в них указания, нельзя назвать аналогичными.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осуществления закупок по 44-ФЗ основополагающим является эффективное, зачастую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экономное расходование бюджетных средств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при закупках 223-ФЗ -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эффективное удовлетворение потребностей самого заказчика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самостоятельно устанавливает правила осуществления им закупок, утверждая соответствующее положение о закупках, определяя виды конкурентных процедур, критерии отбора. </a:t>
            </a:r>
          </a:p>
          <a:p>
            <a:pPr marL="0" indent="0" algn="just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Основой для разграничения служат также принципы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осуществления закупок, которые различны при закупках для государственных нужд и для закупок отдельными видами юридических лиц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9283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4"/>
          <p:cNvSpPr>
            <a:spLocks noGrp="1"/>
          </p:cNvSpPr>
          <p:nvPr>
            <p:ph type="ctrTitle"/>
          </p:nvPr>
        </p:nvSpPr>
        <p:spPr>
          <a:xfrm>
            <a:off x="941697" y="1509386"/>
            <a:ext cx="10290410" cy="2666829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объекта закупки     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учетом ценообразования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(мастер-класс)</a:t>
            </a:r>
            <a:endParaRPr lang="ru-RU" altLang="ru-RU" sz="3200" b="1" i="1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51279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C026FB-2D0E-584F-B755-0754274CE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2369" y="113577"/>
            <a:ext cx="4884761" cy="704193"/>
          </a:xfrm>
        </p:spPr>
        <p:txBody>
          <a:bodyPr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– ВОПРОС 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CE8A53-FA91-4E4F-A8BE-226B0E0DC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6BADC-E404-E847-BA92-C9E3D3F34D72}" type="slidenum">
              <a:rPr lang="ru-RU" smtClean="0"/>
              <a:t>27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217CAD2-87EF-4F4D-95D0-98A1A612D8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081624"/>
            <a:ext cx="9144000" cy="5115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8681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9900" y="1063229"/>
            <a:ext cx="6172200" cy="313134"/>
          </a:xfrm>
        </p:spPr>
        <p:txBody>
          <a:bodyPr>
            <a:normAutofit fontScale="90000"/>
          </a:bodyPr>
          <a:lstStyle/>
          <a:p>
            <a:br>
              <a:rPr lang="ru-RU" altLang="ru-RU" sz="1725"/>
            </a:br>
            <a:endParaRPr lang="ru-RU" altLang="ru-RU" sz="1725"/>
          </a:p>
        </p:txBody>
      </p:sp>
      <p:sp>
        <p:nvSpPr>
          <p:cNvPr id="7" name="Прямоугольник 6"/>
          <p:cNvSpPr/>
          <p:nvPr/>
        </p:nvSpPr>
        <p:spPr>
          <a:xfrm>
            <a:off x="455532" y="4334232"/>
            <a:ext cx="11409528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п.7 ст.4 Федеральный закон от 26.07.2006 № 135-ФЗ «О защите конкуренции»:</a:t>
            </a:r>
          </a:p>
          <a:p>
            <a:pPr indent="271463" algn="just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Конкуренция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соперничество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хозяйствующих субъектов, при котором самостоятельными действиями каждого из них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исключается или ограничивается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каждого из них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одностороннем порядке воздействовать на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общие условия обращения товаров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соответствующем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товарном рынке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794900" y="1693069"/>
            <a:ext cx="3133722" cy="112990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№ 223-ФЗ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48051" y="1754983"/>
            <a:ext cx="2077641" cy="102631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Определение: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«Конкуренции»</a:t>
            </a:r>
          </a:p>
        </p:txBody>
      </p:sp>
      <p:sp>
        <p:nvSpPr>
          <p:cNvPr id="6" name="Овал 5"/>
          <p:cNvSpPr/>
          <p:nvPr/>
        </p:nvSpPr>
        <p:spPr>
          <a:xfrm>
            <a:off x="5934075" y="3105151"/>
            <a:ext cx="2700338" cy="113347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№ 135-ФЗ</a:t>
            </a:r>
          </a:p>
        </p:txBody>
      </p:sp>
      <p:cxnSp>
        <p:nvCxnSpPr>
          <p:cNvPr id="9" name="Прямая со стрелкой 8"/>
          <p:cNvCxnSpPr>
            <a:cxnSpLocks/>
            <a:stCxn id="5" idx="3"/>
            <a:endCxn id="4" idx="2"/>
          </p:cNvCxnSpPr>
          <p:nvPr/>
        </p:nvCxnSpPr>
        <p:spPr>
          <a:xfrm flipV="1">
            <a:off x="5525692" y="2258021"/>
            <a:ext cx="1269208" cy="1012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5" idx="3"/>
            <a:endCxn id="6" idx="2"/>
          </p:cNvCxnSpPr>
          <p:nvPr/>
        </p:nvCxnSpPr>
        <p:spPr>
          <a:xfrm>
            <a:off x="5525691" y="2268142"/>
            <a:ext cx="408384" cy="1403747"/>
          </a:xfrm>
          <a:prstGeom prst="straightConnector1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632" name="Группа 11"/>
          <p:cNvGrpSpPr>
            <a:grpSpLocks/>
          </p:cNvGrpSpPr>
          <p:nvPr/>
        </p:nvGrpSpPr>
        <p:grpSpPr bwMode="auto">
          <a:xfrm rot="2734799">
            <a:off x="5684045" y="1887142"/>
            <a:ext cx="765572" cy="763190"/>
            <a:chOff x="1057" y="677"/>
            <a:chExt cx="720000" cy="720000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367791" y="1005"/>
              <a:ext cx="0" cy="720000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H="1">
              <a:off x="505" y="345194"/>
              <a:ext cx="720000" cy="0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633" name="Прямоугольник 17"/>
          <p:cNvSpPr>
            <a:spLocks noChangeArrowheads="1"/>
          </p:cNvSpPr>
          <p:nvPr/>
        </p:nvSpPr>
        <p:spPr bwMode="auto">
          <a:xfrm>
            <a:off x="3448050" y="302391"/>
            <a:ext cx="648057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195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0" lang="ru-RU" altLang="ru-RU" sz="2100" b="1" dirty="0">
                <a:solidFill>
                  <a:schemeClr val="bg1"/>
                </a:solidFill>
                <a:latin typeface="Times New Roman" charset="0"/>
                <a:ea typeface="ＭＳ Ｐゴシック" charset="-128"/>
              </a:rPr>
              <a:t>Определение конкуренции в законодательстве</a:t>
            </a:r>
            <a:endParaRPr kumimoji="0" lang="ru-RU" altLang="ru-RU" sz="2100" b="1" u="sng" dirty="0">
              <a:solidFill>
                <a:schemeClr val="bg1"/>
              </a:solidFill>
              <a:latin typeface="Times New Roman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81863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908698" y="1941911"/>
            <a:ext cx="1890713" cy="813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15000"/>
              </a:lnSpc>
              <a:defRPr/>
            </a:pPr>
            <a:r>
              <a:rPr lang="ru-RU" sz="1650" b="1" dirty="0">
                <a:latin typeface="Times New Roman"/>
                <a:ea typeface="Calibri"/>
                <a:cs typeface="Times New Roman"/>
              </a:rPr>
              <a:t>ЗАКАЗЧИКИ</a:t>
            </a:r>
            <a:endParaRPr lang="ru-RU" sz="825" dirty="0"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99749" y="1955006"/>
            <a:ext cx="1944290" cy="8143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15000"/>
              </a:lnSpc>
              <a:defRPr/>
            </a:pPr>
            <a:r>
              <a:rPr lang="ru-RU" sz="1650" b="1" dirty="0">
                <a:latin typeface="Times New Roman"/>
                <a:ea typeface="Calibri"/>
                <a:cs typeface="Times New Roman"/>
              </a:rPr>
              <a:t>КОНТРОЛЬНЫЕ</a:t>
            </a:r>
            <a:endParaRPr lang="ru-RU" sz="825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defRPr/>
            </a:pPr>
            <a:r>
              <a:rPr lang="ru-RU" sz="1650" b="1" dirty="0">
                <a:latin typeface="Times New Roman"/>
                <a:ea typeface="Calibri"/>
                <a:cs typeface="Times New Roman"/>
              </a:rPr>
              <a:t>ОРГАНЫ</a:t>
            </a:r>
            <a:endParaRPr lang="ru-RU" sz="825" dirty="0"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5120" y="4341021"/>
            <a:ext cx="1734741" cy="813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75" b="1" dirty="0">
                <a:latin typeface="Times New Roman"/>
              </a:rPr>
              <a:t>МАКСИМАЛЬНОЕ</a:t>
            </a:r>
            <a:r>
              <a:rPr lang="ru-RU" sz="1275" dirty="0">
                <a:latin typeface="Times New Roman"/>
              </a:rPr>
              <a:t> удовлетворение нужд</a:t>
            </a:r>
            <a:endParaRPr lang="ru-RU" sz="1200" dirty="0"/>
          </a:p>
        </p:txBody>
      </p:sp>
      <p:grpSp>
        <p:nvGrpSpPr>
          <p:cNvPr id="31749" name="Группа 8"/>
          <p:cNvGrpSpPr>
            <a:grpSpLocks/>
          </p:cNvGrpSpPr>
          <p:nvPr/>
        </p:nvGrpSpPr>
        <p:grpSpPr bwMode="auto">
          <a:xfrm>
            <a:off x="5241131" y="1955009"/>
            <a:ext cx="1896666" cy="3194447"/>
            <a:chOff x="4729" y="-515777"/>
            <a:chExt cx="2730500" cy="4188945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4729" y="-515777"/>
              <a:ext cx="2730500" cy="106636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lnSpc>
                  <a:spcPct val="115000"/>
                </a:lnSpc>
                <a:defRPr/>
              </a:pPr>
              <a:r>
                <a:rPr lang="ru-RU" sz="1650" b="1" dirty="0">
                  <a:latin typeface="Times New Roman"/>
                  <a:ea typeface="Calibri"/>
                  <a:cs typeface="Times New Roman"/>
                </a:rPr>
                <a:t>УЧАСТНИКИ</a:t>
              </a:r>
              <a:endParaRPr lang="ru-RU" sz="825" dirty="0">
                <a:ea typeface="Calibri"/>
                <a:cs typeface="Times New Roman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146997" y="2606806"/>
              <a:ext cx="2487102" cy="106636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75" b="1" dirty="0">
                  <a:latin typeface="Times New Roman"/>
                </a:rPr>
                <a:t>МАКСИМАЛЬНАЯ</a:t>
              </a:r>
              <a:r>
                <a:rPr lang="ru-RU" sz="1275" dirty="0">
                  <a:latin typeface="Times New Roman"/>
                </a:rPr>
                <a:t> прибыль</a:t>
              </a:r>
              <a:endParaRPr lang="ru-RU" sz="1200" dirty="0"/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7716442" y="4341021"/>
            <a:ext cx="1727597" cy="8131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75" b="1" dirty="0">
                <a:latin typeface="Times New Roman"/>
              </a:rPr>
              <a:t>МАКСИМАЛЬНАЯ</a:t>
            </a:r>
            <a:r>
              <a:rPr lang="ru-RU" sz="1275" dirty="0">
                <a:latin typeface="Times New Roman"/>
              </a:rPr>
              <a:t> экономия</a:t>
            </a:r>
            <a:endParaRPr lang="ru-RU" sz="1200" dirty="0"/>
          </a:p>
        </p:txBody>
      </p:sp>
      <p:cxnSp>
        <p:nvCxnSpPr>
          <p:cNvPr id="11" name="Прямая со стрелкой 10"/>
          <p:cNvCxnSpPr>
            <a:stCxn id="6" idx="2"/>
          </p:cNvCxnSpPr>
          <p:nvPr/>
        </p:nvCxnSpPr>
        <p:spPr>
          <a:xfrm>
            <a:off x="3854056" y="2755107"/>
            <a:ext cx="2239565" cy="15501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4" idx="2"/>
          </p:cNvCxnSpPr>
          <p:nvPr/>
        </p:nvCxnSpPr>
        <p:spPr>
          <a:xfrm>
            <a:off x="6190062" y="2769396"/>
            <a:ext cx="2174081" cy="146923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4475561" y="2769396"/>
            <a:ext cx="4105275" cy="1469231"/>
          </a:xfrm>
          <a:prstGeom prst="straightConnector1">
            <a:avLst/>
          </a:prstGeom>
          <a:ln w="38100" cmpd="dbl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24" idx="2"/>
          </p:cNvCxnSpPr>
          <p:nvPr/>
        </p:nvCxnSpPr>
        <p:spPr>
          <a:xfrm flipH="1">
            <a:off x="6146006" y="2769395"/>
            <a:ext cx="44054" cy="1554956"/>
          </a:xfrm>
          <a:prstGeom prst="straightConnector1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8580835" y="2769395"/>
            <a:ext cx="0" cy="1554956"/>
          </a:xfrm>
          <a:prstGeom prst="straightConnector1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6" idx="2"/>
          </p:cNvCxnSpPr>
          <p:nvPr/>
        </p:nvCxnSpPr>
        <p:spPr>
          <a:xfrm flipH="1">
            <a:off x="3827861" y="2755108"/>
            <a:ext cx="26194" cy="1559719"/>
          </a:xfrm>
          <a:prstGeom prst="straightConnector1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6" idx="2"/>
          </p:cNvCxnSpPr>
          <p:nvPr/>
        </p:nvCxnSpPr>
        <p:spPr>
          <a:xfrm>
            <a:off x="3854054" y="2755108"/>
            <a:ext cx="4294584" cy="1483519"/>
          </a:xfrm>
          <a:prstGeom prst="straightConnector1">
            <a:avLst/>
          </a:prstGeom>
          <a:ln w="38100" cmpd="dbl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758" name="Группа 17"/>
          <p:cNvGrpSpPr>
            <a:grpSpLocks/>
          </p:cNvGrpSpPr>
          <p:nvPr/>
        </p:nvGrpSpPr>
        <p:grpSpPr bwMode="auto">
          <a:xfrm rot="-1375277">
            <a:off x="7115176" y="3332560"/>
            <a:ext cx="500063" cy="495300"/>
            <a:chOff x="1057" y="677"/>
            <a:chExt cx="720000" cy="720000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>
              <a:off x="363728" y="-5699"/>
              <a:ext cx="0" cy="720000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H="1">
              <a:off x="-1496" y="344554"/>
              <a:ext cx="720000" cy="0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59" name="Группа 18"/>
          <p:cNvGrpSpPr>
            <a:grpSpLocks/>
          </p:cNvGrpSpPr>
          <p:nvPr/>
        </p:nvGrpSpPr>
        <p:grpSpPr bwMode="auto">
          <a:xfrm rot="-1375277">
            <a:off x="4573192" y="3223024"/>
            <a:ext cx="500063" cy="496490"/>
            <a:chOff x="0" y="0"/>
            <a:chExt cx="720000" cy="720000"/>
          </a:xfrm>
        </p:grpSpPr>
        <p:cxnSp>
          <p:nvCxnSpPr>
            <p:cNvPr id="20" name="Прямая соединительная линия 19"/>
            <p:cNvCxnSpPr/>
            <p:nvPr/>
          </p:nvCxnSpPr>
          <p:spPr>
            <a:xfrm>
              <a:off x="362671" y="-6361"/>
              <a:ext cx="0" cy="720000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flipH="1">
              <a:off x="-6956" y="341103"/>
              <a:ext cx="720000" cy="0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Прямая со стрелкой 30"/>
          <p:cNvCxnSpPr>
            <a:stCxn id="24" idx="2"/>
          </p:cNvCxnSpPr>
          <p:nvPr/>
        </p:nvCxnSpPr>
        <p:spPr>
          <a:xfrm flipH="1">
            <a:off x="4260056" y="2769396"/>
            <a:ext cx="1930004" cy="1469231"/>
          </a:xfrm>
          <a:prstGeom prst="straightConnector1">
            <a:avLst/>
          </a:prstGeom>
          <a:ln w="38100" cmpd="dbl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7071122" y="4901232"/>
            <a:ext cx="647700" cy="4763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4589861" y="4909566"/>
            <a:ext cx="750094" cy="4763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763" name="Группа 29"/>
          <p:cNvGrpSpPr>
            <a:grpSpLocks/>
          </p:cNvGrpSpPr>
          <p:nvPr/>
        </p:nvGrpSpPr>
        <p:grpSpPr bwMode="auto">
          <a:xfrm rot="-2624402">
            <a:off x="4814890" y="4757739"/>
            <a:ext cx="340519" cy="316706"/>
            <a:chOff x="0" y="0"/>
            <a:chExt cx="720000" cy="720000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>
              <a:off x="366883" y="-11649"/>
              <a:ext cx="0" cy="720000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H="1">
              <a:off x="-234" y="348520"/>
              <a:ext cx="720000" cy="0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64" name="Группа 33"/>
          <p:cNvGrpSpPr>
            <a:grpSpLocks/>
          </p:cNvGrpSpPr>
          <p:nvPr/>
        </p:nvGrpSpPr>
        <p:grpSpPr bwMode="auto">
          <a:xfrm rot="-2624402">
            <a:off x="7227095" y="4744642"/>
            <a:ext cx="335756" cy="325040"/>
            <a:chOff x="0" y="0"/>
            <a:chExt cx="720000" cy="720000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>
              <a:off x="366982" y="-11352"/>
              <a:ext cx="0" cy="720002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H="1">
              <a:off x="-3203" y="336756"/>
              <a:ext cx="720000" cy="0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A54776-36C9-A64D-BA32-7EDA0B1C3F7A}"/>
              </a:ext>
            </a:extLst>
          </p:cNvPr>
          <p:cNvSpPr/>
          <p:nvPr/>
        </p:nvSpPr>
        <p:spPr>
          <a:xfrm>
            <a:off x="2303860" y="257237"/>
            <a:ext cx="81093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latin typeface="Times New Roman" charset="0"/>
                <a:ea typeface="Arial" charset="0"/>
                <a:cs typeface="Arial" charset="0"/>
              </a:rPr>
              <a:t>НАСТОЯЩИЕ ЦЕЛИ </a:t>
            </a:r>
          </a:p>
          <a:p>
            <a:pPr algn="ctr"/>
            <a:r>
              <a:rPr lang="ru-RU" altLang="ru-RU" sz="3200" b="1" dirty="0">
                <a:latin typeface="Times New Roman" charset="0"/>
                <a:ea typeface="Arial" charset="0"/>
                <a:cs typeface="Arial" charset="0"/>
              </a:rPr>
              <a:t>УЧАСТНИКОВ ЗАКУПОК</a:t>
            </a:r>
            <a:endParaRPr lang="ru-RU" altLang="ru-RU" sz="2800" b="1" dirty="0">
              <a:ea typeface="Arial" charset="0"/>
              <a:cs typeface="Arial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D9BB3D7-041D-224F-8AD7-5BBADF640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4373-344B-3046-8A0D-98BF51B930EE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286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2262" y="1004516"/>
            <a:ext cx="5915025" cy="400891"/>
          </a:xfrm>
        </p:spPr>
        <p:txBody>
          <a:bodyPr>
            <a:normAutofit/>
          </a:bodyPr>
          <a:lstStyle/>
          <a:p>
            <a:pPr algn="ctr"/>
            <a:r>
              <a:rPr lang="ru-RU" sz="2250" b="1" dirty="0">
                <a:latin typeface="Times New Roman" charset="0"/>
                <a:ea typeface="Times New Roman" charset="0"/>
                <a:cs typeface="Times New Roman" charset="0"/>
              </a:rPr>
              <a:t>Основные работы</a:t>
            </a:r>
          </a:p>
        </p:txBody>
      </p:sp>
      <p:pic>
        <p:nvPicPr>
          <p:cNvPr id="9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605" y="1014894"/>
            <a:ext cx="2134935" cy="213356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242714" y="1505987"/>
            <a:ext cx="612503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dirty="0">
                <a:latin typeface="Times New Roman" charset="0"/>
                <a:ea typeface="Times New Roman" charset="0"/>
                <a:cs typeface="Times New Roman" charset="0"/>
              </a:rPr>
              <a:t>Банковская гарантия и иные виды обеспечения обязательства в контрактной системе в сфере закупок: учебное пособие. / В.В. </a:t>
            </a:r>
            <a:r>
              <a:rPr lang="ru-RU" sz="2100" dirty="0" err="1">
                <a:latin typeface="Times New Roman" charset="0"/>
                <a:ea typeface="Times New Roman" charset="0"/>
                <a:cs typeface="Times New Roman" charset="0"/>
              </a:rPr>
              <a:t>Кикавец</a:t>
            </a:r>
            <a:r>
              <a:rPr lang="ru-RU" sz="2100" dirty="0">
                <a:latin typeface="Times New Roman" charset="0"/>
                <a:ea typeface="Times New Roman" charset="0"/>
                <a:cs typeface="Times New Roman" charset="0"/>
              </a:rPr>
              <a:t> – М.: ООО «ВАШ ФОРМАТ», 2017. 132 с.  </a:t>
            </a:r>
          </a:p>
          <a:p>
            <a:r>
              <a:rPr lang="en-US" sz="2100" b="1" dirty="0">
                <a:latin typeface="Times New Roman" charset="0"/>
                <a:ea typeface="Times New Roman" charset="0"/>
                <a:cs typeface="Times New Roman" charset="0"/>
              </a:rPr>
              <a:t>ISBN – 978-5-9909702-9-8</a:t>
            </a:r>
            <a:r>
              <a:rPr lang="ru-RU" sz="21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</p:txBody>
      </p:sp>
      <p:pic>
        <p:nvPicPr>
          <p:cNvPr id="11" name="Изображение 10">
            <a:extLst>
              <a:ext uri="{FF2B5EF4-FFF2-40B4-BE49-F238E27FC236}">
                <a16:creationId xmlns:a16="http://schemas.microsoft.com/office/drawing/2014/main" id="{606ECB25-C370-3240-BE2A-2F7E2BC518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303" y="3394322"/>
            <a:ext cx="3421567" cy="1711984"/>
          </a:xfrm>
          <a:prstGeom prst="rect">
            <a:avLst/>
          </a:prstGeom>
        </p:spPr>
      </p:pic>
      <p:pic>
        <p:nvPicPr>
          <p:cNvPr id="12" name="Изображение 12">
            <a:extLst>
              <a:ext uri="{FF2B5EF4-FFF2-40B4-BE49-F238E27FC236}">
                <a16:creationId xmlns:a16="http://schemas.microsoft.com/office/drawing/2014/main" id="{4474817F-2B55-9344-974E-61654D2ACA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866" y="4628275"/>
            <a:ext cx="1566149" cy="1576362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0D9F4FE-26F0-7140-B79F-3F10E5F5C960}"/>
              </a:ext>
            </a:extLst>
          </p:cNvPr>
          <p:cNvSpPr/>
          <p:nvPr/>
        </p:nvSpPr>
        <p:spPr>
          <a:xfrm>
            <a:off x="5245912" y="3518327"/>
            <a:ext cx="51218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dirty="0">
                <a:solidFill>
                  <a:srgbClr val="000000"/>
                </a:solidFill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44-ФЗ: архитектура контрактной системы. Учебное наглядное пособие. [Электронный ресурс]. – Ливны., 2017. </a:t>
            </a:r>
          </a:p>
          <a:p>
            <a:pPr algn="just"/>
            <a:r>
              <a:rPr lang="ru-RU" sz="21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ISBN 978-5-904246-73-0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1E048AF-E5DD-0840-AD5C-8E5CC4871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ABC9A-DB85-2045-A0C6-92DDCEDEF74D}" type="slidenum">
              <a:rPr lang="ru-RU" smtClean="0"/>
              <a:t>3</a:t>
            </a:fld>
            <a:endParaRPr lang="ru-RU"/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1398BD84-08B2-5947-8662-08018AC3E1AE}"/>
              </a:ext>
            </a:extLst>
          </p:cNvPr>
          <p:cNvSpPr txBox="1">
            <a:spLocks/>
          </p:cNvSpPr>
          <p:nvPr/>
        </p:nvSpPr>
        <p:spPr bwMode="auto">
          <a:xfrm>
            <a:off x="3683000" y="1"/>
            <a:ext cx="6985000" cy="70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ru-RU" b="1" kern="0"/>
              <a:t>ОСНОВНЫЕ РАБОТЫ</a:t>
            </a:r>
            <a:endParaRPr lang="ru-RU" b="1" kern="0" dirty="0"/>
          </a:p>
        </p:txBody>
      </p:sp>
      <p:sp>
        <p:nvSpPr>
          <p:cNvPr id="15" name="Номер слайда 2">
            <a:extLst>
              <a:ext uri="{FF2B5EF4-FFF2-40B4-BE49-F238E27FC236}">
                <a16:creationId xmlns:a16="http://schemas.microsoft.com/office/drawing/2014/main" id="{FF81ED73-919E-5341-BA4A-8DAA823B9342}"/>
              </a:ext>
            </a:extLst>
          </p:cNvPr>
          <p:cNvSpPr txBox="1">
            <a:spLocks/>
          </p:cNvSpPr>
          <p:nvPr/>
        </p:nvSpPr>
        <p:spPr bwMode="auto">
          <a:xfrm>
            <a:off x="9409113" y="6430964"/>
            <a:ext cx="1828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b="1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39ADE19-E6DF-0349-A782-4A06A13BEB79}" type="slidenum">
              <a:rPr kumimoji="0" lang="ru-RU" altLang="ru-RU" sz="1200">
                <a:solidFill>
                  <a:srgbClr val="FFFFFF"/>
                </a:solidFill>
                <a:latin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</a:t>
            </a:fld>
            <a:endParaRPr kumimoji="0" lang="ru-RU" altLang="ru-RU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0092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395785" y="365125"/>
            <a:ext cx="11505063" cy="1325563"/>
          </a:xfrm>
        </p:spPr>
        <p:txBody>
          <a:bodyPr>
            <a:normAutofit/>
          </a:bodyPr>
          <a:lstStyle/>
          <a:p>
            <a:r>
              <a:rPr lang="ru-RU" altLang="ru-RU" sz="3200" b="1" u="sng" dirty="0">
                <a:latin typeface="Times New Roman" charset="0"/>
                <a:ea typeface="Times New Roman" charset="0"/>
                <a:cs typeface="Times New Roman" charset="0"/>
              </a:rPr>
              <a:t>Текущее состояние конкуренции в сфере публичных закупок</a:t>
            </a:r>
          </a:p>
        </p:txBody>
      </p:sp>
      <p:sp>
        <p:nvSpPr>
          <p:cNvPr id="6" name="Овал 5"/>
          <p:cNvSpPr/>
          <p:nvPr/>
        </p:nvSpPr>
        <p:spPr>
          <a:xfrm>
            <a:off x="2801542" y="3590927"/>
            <a:ext cx="1566863" cy="1521619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</a:t>
            </a:r>
          </a:p>
        </p:txBody>
      </p:sp>
      <p:grpSp>
        <p:nvGrpSpPr>
          <p:cNvPr id="30723" name="Группа 18"/>
          <p:cNvGrpSpPr>
            <a:grpSpLocks/>
          </p:cNvGrpSpPr>
          <p:nvPr/>
        </p:nvGrpSpPr>
        <p:grpSpPr bwMode="auto">
          <a:xfrm>
            <a:off x="5124452" y="3105151"/>
            <a:ext cx="2051447" cy="2538413"/>
            <a:chOff x="2771800" y="2996952"/>
            <a:chExt cx="2736304" cy="3384376"/>
          </a:xfrm>
        </p:grpSpPr>
        <p:sp>
          <p:nvSpPr>
            <p:cNvPr id="10" name="Овал 9"/>
            <p:cNvSpPr/>
            <p:nvPr/>
          </p:nvSpPr>
          <p:spPr>
            <a:xfrm>
              <a:off x="2771800" y="5733661"/>
              <a:ext cx="1511874" cy="647667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5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Товар 10 руб.</a:t>
              </a:r>
            </a:p>
          </p:txBody>
        </p:sp>
        <p:sp>
          <p:nvSpPr>
            <p:cNvPr id="11" name="Овал 10"/>
            <p:cNvSpPr/>
            <p:nvPr/>
          </p:nvSpPr>
          <p:spPr>
            <a:xfrm>
              <a:off x="2771800" y="4725651"/>
              <a:ext cx="1368946" cy="647667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5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Товар 7 руб.</a:t>
              </a:r>
            </a:p>
          </p:txBody>
        </p:sp>
        <p:sp>
          <p:nvSpPr>
            <p:cNvPr id="12" name="Овал 11"/>
            <p:cNvSpPr/>
            <p:nvPr/>
          </p:nvSpPr>
          <p:spPr>
            <a:xfrm>
              <a:off x="3923176" y="5228862"/>
              <a:ext cx="1368946" cy="647667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5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Товар 8 руб.</a:t>
              </a:r>
            </a:p>
          </p:txBody>
        </p:sp>
        <p:sp>
          <p:nvSpPr>
            <p:cNvPr id="13" name="Овал 12"/>
            <p:cNvSpPr/>
            <p:nvPr/>
          </p:nvSpPr>
          <p:spPr>
            <a:xfrm>
              <a:off x="3996229" y="4293873"/>
              <a:ext cx="1367357" cy="64766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5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Товар 3 руб.</a:t>
              </a:r>
            </a:p>
          </p:txBody>
        </p:sp>
        <p:sp>
          <p:nvSpPr>
            <p:cNvPr id="16" name="Овал 15"/>
            <p:cNvSpPr/>
            <p:nvPr/>
          </p:nvSpPr>
          <p:spPr>
            <a:xfrm>
              <a:off x="2843265" y="3789074"/>
              <a:ext cx="1368946" cy="64766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5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Товар 6 руб.</a:t>
              </a:r>
            </a:p>
          </p:txBody>
        </p:sp>
        <p:sp>
          <p:nvSpPr>
            <p:cNvPr id="17" name="Овал 16"/>
            <p:cNvSpPr/>
            <p:nvPr/>
          </p:nvSpPr>
          <p:spPr>
            <a:xfrm>
              <a:off x="4140746" y="3428730"/>
              <a:ext cx="1367358" cy="64766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5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Товар 5 руб.</a:t>
              </a:r>
            </a:p>
          </p:txBody>
        </p:sp>
        <p:sp>
          <p:nvSpPr>
            <p:cNvPr id="18" name="Овал 17"/>
            <p:cNvSpPr/>
            <p:nvPr/>
          </p:nvSpPr>
          <p:spPr>
            <a:xfrm>
              <a:off x="2916318" y="2996952"/>
              <a:ext cx="1367357" cy="64766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5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Товар 4 руб.</a:t>
              </a:r>
            </a:p>
          </p:txBody>
        </p:sp>
      </p:grpSp>
      <p:grpSp>
        <p:nvGrpSpPr>
          <p:cNvPr id="30724" name="Группа 77"/>
          <p:cNvGrpSpPr>
            <a:grpSpLocks/>
          </p:cNvGrpSpPr>
          <p:nvPr/>
        </p:nvGrpSpPr>
        <p:grpSpPr bwMode="auto">
          <a:xfrm>
            <a:off x="5286376" y="2025255"/>
            <a:ext cx="1889522" cy="1133475"/>
            <a:chOff x="3491880" y="1556792"/>
            <a:chExt cx="2520280" cy="1512168"/>
          </a:xfrm>
        </p:grpSpPr>
        <p:sp>
          <p:nvSpPr>
            <p:cNvPr id="20" name="Левая фигурная скобка 19"/>
            <p:cNvSpPr/>
            <p:nvPr/>
          </p:nvSpPr>
          <p:spPr>
            <a:xfrm rot="5400000">
              <a:off x="4319973" y="1376771"/>
              <a:ext cx="864096" cy="2520280"/>
            </a:xfrm>
            <a:prstGeom prst="leftBrace">
              <a:avLst>
                <a:gd name="adj1" fmla="val 8333"/>
                <a:gd name="adj2" fmla="val 50000"/>
              </a:avLst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75"/>
            </a:p>
          </p:txBody>
        </p:sp>
        <p:sp>
          <p:nvSpPr>
            <p:cNvPr id="21" name="Заголовок 1"/>
            <p:cNvSpPr txBox="1">
              <a:spLocks/>
            </p:cNvSpPr>
            <p:nvPr/>
          </p:nvSpPr>
          <p:spPr>
            <a:xfrm>
              <a:off x="3923837" y="1556792"/>
              <a:ext cx="1656366" cy="638542"/>
            </a:xfrm>
            <a:prstGeom prst="rect">
              <a:avLst/>
            </a:prstGeom>
          </p:spPr>
          <p:txBody>
            <a:bodyPr anchor="ctr"/>
            <a:lstStyle/>
            <a:p>
              <a:pPr algn="ctr">
                <a:defRPr/>
              </a:pPr>
              <a:r>
                <a:rPr lang="ru-RU" sz="2100" dirty="0">
                  <a:solidFill>
                    <a:srgbClr val="FF0000"/>
                  </a:solidFill>
                  <a:latin typeface="Times New Roman" pitchFamily="18" charset="0"/>
                  <a:ea typeface="+mj-ea"/>
                  <a:cs typeface="Times New Roman" pitchFamily="18" charset="0"/>
                </a:rPr>
                <a:t>Рынок</a:t>
              </a:r>
            </a:p>
          </p:txBody>
        </p:sp>
      </p:grpSp>
      <p:cxnSp>
        <p:nvCxnSpPr>
          <p:cNvPr id="23" name="Прямая со стрелкой 22"/>
          <p:cNvCxnSpPr>
            <a:stCxn id="18" idx="2"/>
          </p:cNvCxnSpPr>
          <p:nvPr/>
        </p:nvCxnSpPr>
        <p:spPr>
          <a:xfrm flipH="1">
            <a:off x="3611167" y="3348039"/>
            <a:ext cx="1620440" cy="18931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6" idx="2"/>
          </p:cNvCxnSpPr>
          <p:nvPr/>
        </p:nvCxnSpPr>
        <p:spPr>
          <a:xfrm flipH="1">
            <a:off x="4313636" y="3942160"/>
            <a:ext cx="864394" cy="2738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1" idx="2"/>
          </p:cNvCxnSpPr>
          <p:nvPr/>
        </p:nvCxnSpPr>
        <p:spPr>
          <a:xfrm flipH="1" flipV="1">
            <a:off x="4368404" y="4617246"/>
            <a:ext cx="756047" cy="27385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cxnSpLocks/>
            <a:stCxn id="10" idx="2"/>
          </p:cNvCxnSpPr>
          <p:nvPr/>
        </p:nvCxnSpPr>
        <p:spPr>
          <a:xfrm flipH="1" flipV="1">
            <a:off x="3936208" y="5103021"/>
            <a:ext cx="1188244" cy="297656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7" idx="2"/>
          </p:cNvCxnSpPr>
          <p:nvPr/>
        </p:nvCxnSpPr>
        <p:spPr>
          <a:xfrm flipH="1" flipV="1">
            <a:off x="4043363" y="3644504"/>
            <a:ext cx="2106216" cy="2738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13" idx="2"/>
          </p:cNvCxnSpPr>
          <p:nvPr/>
        </p:nvCxnSpPr>
        <p:spPr>
          <a:xfrm flipH="1" flipV="1">
            <a:off x="4421982" y="4293395"/>
            <a:ext cx="1620441" cy="261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12" idx="2"/>
          </p:cNvCxnSpPr>
          <p:nvPr/>
        </p:nvCxnSpPr>
        <p:spPr>
          <a:xfrm flipH="1" flipV="1">
            <a:off x="4205288" y="4887517"/>
            <a:ext cx="1782366" cy="13454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H="1">
            <a:off x="7446169" y="2078833"/>
            <a:ext cx="0" cy="3726656"/>
          </a:xfrm>
          <a:prstGeom prst="line">
            <a:avLst/>
          </a:prstGeom>
          <a:ln w="88900" cap="rnd" cmpd="dbl">
            <a:solidFill>
              <a:srgbClr val="FF0000"/>
            </a:solidFill>
            <a:prstDash val="sys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733" name="Группа 76"/>
          <p:cNvGrpSpPr>
            <a:grpSpLocks/>
          </p:cNvGrpSpPr>
          <p:nvPr/>
        </p:nvGrpSpPr>
        <p:grpSpPr bwMode="auto">
          <a:xfrm>
            <a:off x="7499747" y="2349104"/>
            <a:ext cx="2038350" cy="3448050"/>
            <a:chOff x="6444208" y="1988840"/>
            <a:chExt cx="2718023" cy="4597052"/>
          </a:xfrm>
        </p:grpSpPr>
        <p:sp>
          <p:nvSpPr>
            <p:cNvPr id="7" name="Овал 6"/>
            <p:cNvSpPr/>
            <p:nvPr/>
          </p:nvSpPr>
          <p:spPr>
            <a:xfrm>
              <a:off x="6660126" y="1988840"/>
              <a:ext cx="2232208" cy="43176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Участник №1</a:t>
              </a:r>
            </a:p>
          </p:txBody>
        </p:sp>
        <p:sp>
          <p:nvSpPr>
            <p:cNvPr id="66" name="Заголовок 1"/>
            <p:cNvSpPr txBox="1">
              <a:spLocks/>
            </p:cNvSpPr>
            <p:nvPr/>
          </p:nvSpPr>
          <p:spPr>
            <a:xfrm>
              <a:off x="6444208" y="2420607"/>
              <a:ext cx="2700559" cy="936554"/>
            </a:xfrm>
            <a:prstGeom prst="rect">
              <a:avLst/>
            </a:prstGeom>
          </p:spPr>
          <p:txBody>
            <a:bodyPr anchor="ctr"/>
            <a:lstStyle/>
            <a:p>
              <a:pPr algn="ctr">
                <a:defRPr/>
              </a:pPr>
              <a:r>
                <a:rPr lang="ru-RU" sz="1050" b="1" dirty="0">
                  <a:latin typeface="Times New Roman" pitchFamily="18" charset="0"/>
                  <a:ea typeface="+mj-ea"/>
                  <a:cs typeface="Times New Roman" pitchFamily="18" charset="0"/>
                </a:rPr>
                <a:t>Производитель </a:t>
              </a:r>
            </a:p>
            <a:p>
              <a:pPr algn="ctr">
                <a:defRPr/>
              </a:pPr>
              <a:r>
                <a:rPr lang="ru-RU" sz="1050" dirty="0">
                  <a:latin typeface="Times New Roman" pitchFamily="18" charset="0"/>
                  <a:ea typeface="+mj-ea"/>
                  <a:cs typeface="Times New Roman" pitchFamily="18" charset="0"/>
                </a:rPr>
                <a:t>(свое производство, оборудование, персонал, хорошая деловая репутация)</a:t>
              </a:r>
            </a:p>
          </p:txBody>
        </p:sp>
        <p:sp>
          <p:nvSpPr>
            <p:cNvPr id="67" name="Заголовок 1"/>
            <p:cNvSpPr txBox="1">
              <a:spLocks/>
            </p:cNvSpPr>
            <p:nvPr/>
          </p:nvSpPr>
          <p:spPr>
            <a:xfrm>
              <a:off x="6444208" y="4004812"/>
              <a:ext cx="2700559" cy="936554"/>
            </a:xfrm>
            <a:prstGeom prst="rect">
              <a:avLst/>
            </a:prstGeom>
          </p:spPr>
          <p:txBody>
            <a:bodyPr anchor="ctr"/>
            <a:lstStyle/>
            <a:p>
              <a:pPr algn="ctr">
                <a:defRPr/>
              </a:pPr>
              <a:r>
                <a:rPr lang="ru-RU" sz="1050" b="1" dirty="0">
                  <a:latin typeface="Times New Roman" pitchFamily="18" charset="0"/>
                  <a:ea typeface="+mj-ea"/>
                  <a:cs typeface="Times New Roman" pitchFamily="18" charset="0"/>
                </a:rPr>
                <a:t>Официальный дилер </a:t>
              </a:r>
            </a:p>
            <a:p>
              <a:pPr algn="ctr">
                <a:defRPr/>
              </a:pPr>
              <a:r>
                <a:rPr lang="ru-RU" sz="1050" dirty="0">
                  <a:latin typeface="Times New Roman" pitchFamily="18" charset="0"/>
                  <a:ea typeface="+mj-ea"/>
                  <a:cs typeface="Times New Roman" pitchFamily="18" charset="0"/>
                </a:rPr>
                <a:t>(свой склад, персонал, хорошая деловая репутация, служба сопровождения)</a:t>
              </a:r>
            </a:p>
          </p:txBody>
        </p:sp>
        <p:sp>
          <p:nvSpPr>
            <p:cNvPr id="68" name="Овал 67"/>
            <p:cNvSpPr/>
            <p:nvPr/>
          </p:nvSpPr>
          <p:spPr>
            <a:xfrm>
              <a:off x="6660126" y="3573045"/>
              <a:ext cx="2232208" cy="43176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Участник №2</a:t>
              </a:r>
            </a:p>
          </p:txBody>
        </p:sp>
        <p:sp>
          <p:nvSpPr>
            <p:cNvPr id="69" name="Овал 68"/>
            <p:cNvSpPr/>
            <p:nvPr/>
          </p:nvSpPr>
          <p:spPr>
            <a:xfrm>
              <a:off x="6731569" y="5301701"/>
              <a:ext cx="2232208" cy="43176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Участник №3</a:t>
              </a:r>
            </a:p>
          </p:txBody>
        </p:sp>
        <p:sp>
          <p:nvSpPr>
            <p:cNvPr id="70" name="Заголовок 1"/>
            <p:cNvSpPr txBox="1">
              <a:spLocks/>
            </p:cNvSpPr>
            <p:nvPr/>
          </p:nvSpPr>
          <p:spPr>
            <a:xfrm>
              <a:off x="6461671" y="5649338"/>
              <a:ext cx="2700560" cy="936554"/>
            </a:xfrm>
            <a:prstGeom prst="rect">
              <a:avLst/>
            </a:prstGeom>
          </p:spPr>
          <p:txBody>
            <a:bodyPr anchor="ctr"/>
            <a:lstStyle/>
            <a:p>
              <a:pPr algn="ctr">
                <a:defRPr/>
              </a:pPr>
              <a:r>
                <a:rPr lang="ru-RU" sz="1050" b="1" dirty="0">
                  <a:latin typeface="Times New Roman" pitchFamily="18" charset="0"/>
                  <a:ea typeface="+mj-ea"/>
                  <a:cs typeface="Times New Roman" pitchFamily="18" charset="0"/>
                </a:rPr>
                <a:t>Фирма однодневка </a:t>
              </a:r>
            </a:p>
            <a:p>
              <a:pPr algn="ctr">
                <a:defRPr/>
              </a:pPr>
              <a:r>
                <a:rPr lang="ru-RU" sz="1050" dirty="0">
                  <a:latin typeface="Times New Roman" pitchFamily="18" charset="0"/>
                  <a:ea typeface="+mj-ea"/>
                  <a:cs typeface="Times New Roman" pitchFamily="18" charset="0"/>
                </a:rPr>
                <a:t>(директор и компьютер, нет деловой репутации)</a:t>
              </a:r>
            </a:p>
          </p:txBody>
        </p:sp>
      </p:grpSp>
      <p:grpSp>
        <p:nvGrpSpPr>
          <p:cNvPr id="30734" name="Группа 78"/>
          <p:cNvGrpSpPr>
            <a:grpSpLocks/>
          </p:cNvGrpSpPr>
          <p:nvPr/>
        </p:nvGrpSpPr>
        <p:grpSpPr bwMode="auto">
          <a:xfrm>
            <a:off x="3774283" y="2025255"/>
            <a:ext cx="1889522" cy="1133475"/>
            <a:chOff x="1475656" y="1556792"/>
            <a:chExt cx="2520280" cy="1512168"/>
          </a:xfrm>
        </p:grpSpPr>
        <p:sp>
          <p:nvSpPr>
            <p:cNvPr id="73" name="Левая фигурная скобка 72"/>
            <p:cNvSpPr/>
            <p:nvPr/>
          </p:nvSpPr>
          <p:spPr>
            <a:xfrm rot="5400000">
              <a:off x="2267222" y="1916719"/>
              <a:ext cx="864096" cy="1440386"/>
            </a:xfrm>
            <a:prstGeom prst="leftBrace">
              <a:avLst>
                <a:gd name="adj1" fmla="val 8333"/>
                <a:gd name="adj2" fmla="val 50000"/>
              </a:avLst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75"/>
            </a:p>
          </p:txBody>
        </p:sp>
        <p:sp>
          <p:nvSpPr>
            <p:cNvPr id="74" name="Заголовок 1"/>
            <p:cNvSpPr txBox="1">
              <a:spLocks/>
            </p:cNvSpPr>
            <p:nvPr/>
          </p:nvSpPr>
          <p:spPr>
            <a:xfrm>
              <a:off x="1475656" y="1556792"/>
              <a:ext cx="2520280" cy="638542"/>
            </a:xfrm>
            <a:prstGeom prst="rect">
              <a:avLst/>
            </a:prstGeom>
          </p:spPr>
          <p:txBody>
            <a:bodyPr anchor="ctr"/>
            <a:lstStyle/>
            <a:p>
              <a:pPr algn="ctr">
                <a:defRPr/>
              </a:pPr>
              <a:r>
                <a:rPr lang="ru-RU" sz="2100" dirty="0">
                  <a:solidFill>
                    <a:srgbClr val="FF0000"/>
                  </a:solidFill>
                  <a:latin typeface="Times New Roman" pitchFamily="18" charset="0"/>
                  <a:ea typeface="+mj-ea"/>
                  <a:cs typeface="Times New Roman" pitchFamily="18" charset="0"/>
                </a:rPr>
                <a:t>Конкуренция</a:t>
              </a:r>
            </a:p>
          </p:txBody>
        </p:sp>
      </p:grp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F77CCCB-FCB3-2642-B933-E0C542747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4373-344B-3046-8A0D-98BF51B930EE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9932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1269241" y="291705"/>
            <a:ext cx="10331355" cy="1182290"/>
          </a:xfrm>
        </p:spPr>
        <p:txBody>
          <a:bodyPr>
            <a:normAutofit/>
          </a:bodyPr>
          <a:lstStyle/>
          <a:p>
            <a:r>
              <a:rPr lang="ru-RU" altLang="ru-RU" sz="2800" b="1" dirty="0">
                <a:latin typeface="Times New Roman" charset="0"/>
                <a:ea typeface="Times New Roman" charset="0"/>
                <a:cs typeface="Times New Roman" charset="0"/>
              </a:rPr>
              <a:t>Схема эффективной организации рынка публичных закупок</a:t>
            </a:r>
          </a:p>
        </p:txBody>
      </p:sp>
      <p:sp>
        <p:nvSpPr>
          <p:cNvPr id="4" name="Овал 3"/>
          <p:cNvSpPr/>
          <p:nvPr/>
        </p:nvSpPr>
        <p:spPr>
          <a:xfrm>
            <a:off x="3104981" y="3320655"/>
            <a:ext cx="1425349" cy="126682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</a:t>
            </a:r>
          </a:p>
        </p:txBody>
      </p:sp>
      <p:sp>
        <p:nvSpPr>
          <p:cNvPr id="5" name="Овал 4"/>
          <p:cNvSpPr/>
          <p:nvPr/>
        </p:nvSpPr>
        <p:spPr>
          <a:xfrm>
            <a:off x="8525893" y="3243437"/>
            <a:ext cx="1999061" cy="1320403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 Работа Услуга</a:t>
            </a:r>
          </a:p>
        </p:txBody>
      </p:sp>
      <p:grpSp>
        <p:nvGrpSpPr>
          <p:cNvPr id="32772" name="Группа 5"/>
          <p:cNvGrpSpPr>
            <a:grpSpLocks/>
          </p:cNvGrpSpPr>
          <p:nvPr/>
        </p:nvGrpSpPr>
        <p:grpSpPr bwMode="auto">
          <a:xfrm>
            <a:off x="5555456" y="2294336"/>
            <a:ext cx="2579551" cy="4057478"/>
            <a:chOff x="6444207" y="1988840"/>
            <a:chExt cx="3438705" cy="5408795"/>
          </a:xfrm>
        </p:grpSpPr>
        <p:sp>
          <p:nvSpPr>
            <p:cNvPr id="7" name="Овал 6"/>
            <p:cNvSpPr/>
            <p:nvPr/>
          </p:nvSpPr>
          <p:spPr>
            <a:xfrm>
              <a:off x="6660064" y="1988840"/>
              <a:ext cx="2233161" cy="43170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Участник №1</a:t>
              </a:r>
            </a:p>
          </p:txBody>
        </p:sp>
        <p:sp>
          <p:nvSpPr>
            <p:cNvPr id="8" name="Заголовок 1"/>
            <p:cNvSpPr txBox="1">
              <a:spLocks/>
            </p:cNvSpPr>
            <p:nvPr/>
          </p:nvSpPr>
          <p:spPr>
            <a:xfrm>
              <a:off x="6444207" y="2420546"/>
              <a:ext cx="3270574" cy="1079265"/>
            </a:xfrm>
            <a:prstGeom prst="rect">
              <a:avLst/>
            </a:prstGeom>
          </p:spPr>
          <p:txBody>
            <a:bodyPr anchor="ctr"/>
            <a:lstStyle/>
            <a:p>
              <a:pPr algn="ctr">
                <a:defRPr/>
              </a:pPr>
              <a:r>
                <a:rPr lang="ru-RU" sz="1600" b="1" dirty="0">
                  <a:latin typeface="Times New Roman" pitchFamily="18" charset="0"/>
                  <a:ea typeface="+mj-ea"/>
                  <a:cs typeface="Times New Roman" pitchFamily="18" charset="0"/>
                </a:rPr>
                <a:t>Производитель </a:t>
              </a:r>
            </a:p>
            <a:p>
              <a:pPr algn="ctr">
                <a:defRPr/>
              </a:pPr>
              <a:r>
                <a:rPr lang="ru-RU" sz="1400" dirty="0">
                  <a:latin typeface="Times New Roman" pitchFamily="18" charset="0"/>
                  <a:ea typeface="+mj-ea"/>
                  <a:cs typeface="Times New Roman" pitchFamily="18" charset="0"/>
                </a:rPr>
                <a:t>(свое производство, оборудование, персонал, хорошая деловая репутация)</a:t>
              </a:r>
            </a:p>
          </p:txBody>
        </p:sp>
        <p:sp>
          <p:nvSpPr>
            <p:cNvPr id="9" name="Заголовок 1"/>
            <p:cNvSpPr txBox="1">
              <a:spLocks/>
            </p:cNvSpPr>
            <p:nvPr/>
          </p:nvSpPr>
          <p:spPr>
            <a:xfrm>
              <a:off x="6444207" y="4004527"/>
              <a:ext cx="3438705" cy="1290723"/>
            </a:xfrm>
            <a:prstGeom prst="rect">
              <a:avLst/>
            </a:prstGeom>
          </p:spPr>
          <p:txBody>
            <a:bodyPr anchor="ctr"/>
            <a:lstStyle/>
            <a:p>
              <a:pPr algn="ctr">
                <a:defRPr/>
              </a:pPr>
              <a:r>
                <a:rPr lang="ru-RU" sz="1400" dirty="0">
                  <a:latin typeface="Times New Roman" pitchFamily="18" charset="0"/>
                  <a:ea typeface="+mj-ea"/>
                  <a:cs typeface="Times New Roman" pitchFamily="18" charset="0"/>
                </a:rPr>
                <a:t>(свой склад, персонал, хорошая деловая репутация, служба сопровождения)</a:t>
              </a:r>
            </a:p>
          </p:txBody>
        </p:sp>
        <p:sp>
          <p:nvSpPr>
            <p:cNvPr id="10" name="Овал 9"/>
            <p:cNvSpPr/>
            <p:nvPr/>
          </p:nvSpPr>
          <p:spPr>
            <a:xfrm>
              <a:off x="6660064" y="3572821"/>
              <a:ext cx="2233161" cy="43170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Участник №2</a:t>
              </a:r>
            </a:p>
          </p:txBody>
        </p:sp>
        <p:sp>
          <p:nvSpPr>
            <p:cNvPr id="11" name="Овал 10"/>
            <p:cNvSpPr/>
            <p:nvPr/>
          </p:nvSpPr>
          <p:spPr>
            <a:xfrm>
              <a:off x="6731488" y="5301232"/>
              <a:ext cx="2233160" cy="43170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Участник №3</a:t>
              </a:r>
            </a:p>
          </p:txBody>
        </p:sp>
        <p:sp>
          <p:nvSpPr>
            <p:cNvPr id="12" name="Заголовок 1"/>
            <p:cNvSpPr txBox="1">
              <a:spLocks/>
            </p:cNvSpPr>
            <p:nvPr/>
          </p:nvSpPr>
          <p:spPr>
            <a:xfrm>
              <a:off x="6444208" y="5732938"/>
              <a:ext cx="3438704" cy="1664697"/>
            </a:xfrm>
            <a:prstGeom prst="rect">
              <a:avLst/>
            </a:prstGeom>
          </p:spPr>
          <p:txBody>
            <a:bodyPr anchor="ctr"/>
            <a:lstStyle/>
            <a:p>
              <a:pPr algn="ctr">
                <a:defRPr/>
              </a:pPr>
              <a:r>
                <a:rPr lang="ru-RU" sz="2000" b="1" dirty="0">
                  <a:latin typeface="Times New Roman" pitchFamily="18" charset="0"/>
                  <a:ea typeface="+mj-ea"/>
                  <a:cs typeface="Times New Roman" pitchFamily="18" charset="0"/>
                </a:rPr>
                <a:t>Фирма однодневка </a:t>
              </a:r>
            </a:p>
            <a:p>
              <a:pPr algn="ctr">
                <a:defRPr/>
              </a:pPr>
              <a:r>
                <a:rPr lang="ru-RU" sz="1600" dirty="0">
                  <a:latin typeface="Times New Roman" pitchFamily="18" charset="0"/>
                  <a:ea typeface="+mj-ea"/>
                  <a:cs typeface="Times New Roman" pitchFamily="18" charset="0"/>
                </a:rPr>
                <a:t>(в наличии директор, компьютер, нет деловой репутации)</a:t>
              </a:r>
            </a:p>
          </p:txBody>
        </p:sp>
      </p:grpSp>
      <p:cxnSp>
        <p:nvCxnSpPr>
          <p:cNvPr id="13" name="Прямая соединительная линия 12"/>
          <p:cNvCxnSpPr/>
          <p:nvPr/>
        </p:nvCxnSpPr>
        <p:spPr>
          <a:xfrm flipH="1">
            <a:off x="8384551" y="1965723"/>
            <a:ext cx="0" cy="3726656"/>
          </a:xfrm>
          <a:prstGeom prst="line">
            <a:avLst/>
          </a:prstGeom>
          <a:ln w="88900" cap="rnd" cmpd="dbl">
            <a:solidFill>
              <a:srgbClr val="FF0000"/>
            </a:solidFill>
            <a:prstDash val="sys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7" idx="2"/>
          </p:cNvCxnSpPr>
          <p:nvPr/>
        </p:nvCxnSpPr>
        <p:spPr>
          <a:xfrm flipH="1">
            <a:off x="4421981" y="2457450"/>
            <a:ext cx="1295400" cy="1187054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0" idx="2"/>
          </p:cNvCxnSpPr>
          <p:nvPr/>
        </p:nvCxnSpPr>
        <p:spPr>
          <a:xfrm flipH="1">
            <a:off x="4530331" y="3644505"/>
            <a:ext cx="1187053" cy="216694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1" idx="2"/>
          </p:cNvCxnSpPr>
          <p:nvPr/>
        </p:nvCxnSpPr>
        <p:spPr>
          <a:xfrm flipH="1" flipV="1">
            <a:off x="4530328" y="4131470"/>
            <a:ext cx="1241822" cy="8096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777" name="Группа 27"/>
          <p:cNvGrpSpPr>
            <a:grpSpLocks/>
          </p:cNvGrpSpPr>
          <p:nvPr/>
        </p:nvGrpSpPr>
        <p:grpSpPr bwMode="auto">
          <a:xfrm>
            <a:off x="5610226" y="1593057"/>
            <a:ext cx="1889522" cy="809625"/>
            <a:chOff x="3491880" y="1556792"/>
            <a:chExt cx="2520280" cy="1512168"/>
          </a:xfrm>
        </p:grpSpPr>
        <p:sp>
          <p:nvSpPr>
            <p:cNvPr id="29" name="Левая фигурная скобка 28"/>
            <p:cNvSpPr/>
            <p:nvPr/>
          </p:nvSpPr>
          <p:spPr>
            <a:xfrm rot="5400000">
              <a:off x="4319496" y="1376296"/>
              <a:ext cx="865048" cy="2520280"/>
            </a:xfrm>
            <a:prstGeom prst="leftBrace">
              <a:avLst>
                <a:gd name="adj1" fmla="val 8333"/>
                <a:gd name="adj2" fmla="val 50000"/>
              </a:avLst>
            </a:prstGeom>
            <a:ln w="508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75"/>
            </a:p>
          </p:txBody>
        </p:sp>
        <p:sp>
          <p:nvSpPr>
            <p:cNvPr id="30" name="Заголовок 1"/>
            <p:cNvSpPr txBox="1">
              <a:spLocks/>
            </p:cNvSpPr>
            <p:nvPr/>
          </p:nvSpPr>
          <p:spPr>
            <a:xfrm>
              <a:off x="3923837" y="1556792"/>
              <a:ext cx="1656366" cy="638225"/>
            </a:xfrm>
            <a:prstGeom prst="rect">
              <a:avLst/>
            </a:prstGeom>
          </p:spPr>
          <p:txBody>
            <a:bodyPr anchor="ctr"/>
            <a:lstStyle/>
            <a:p>
              <a:pPr algn="ctr">
                <a:defRPr/>
              </a:pPr>
              <a:r>
                <a:rPr lang="ru-RU" sz="2100" dirty="0">
                  <a:solidFill>
                    <a:srgbClr val="00B050"/>
                  </a:solidFill>
                  <a:latin typeface="Times New Roman" pitchFamily="18" charset="0"/>
                  <a:ea typeface="+mj-ea"/>
                  <a:cs typeface="Times New Roman" pitchFamily="18" charset="0"/>
                </a:rPr>
                <a:t>Рынок</a:t>
              </a:r>
            </a:p>
          </p:txBody>
        </p:sp>
      </p:grpSp>
      <p:grpSp>
        <p:nvGrpSpPr>
          <p:cNvPr id="32778" name="Группа 30"/>
          <p:cNvGrpSpPr>
            <a:grpSpLocks/>
          </p:cNvGrpSpPr>
          <p:nvPr/>
        </p:nvGrpSpPr>
        <p:grpSpPr bwMode="auto">
          <a:xfrm>
            <a:off x="3989786" y="1646636"/>
            <a:ext cx="1890713" cy="756047"/>
            <a:chOff x="1331640" y="1556792"/>
            <a:chExt cx="2520280" cy="1512168"/>
          </a:xfrm>
        </p:grpSpPr>
        <p:sp>
          <p:nvSpPr>
            <p:cNvPr id="32" name="Левая фигурная скобка 31"/>
            <p:cNvSpPr/>
            <p:nvPr/>
          </p:nvSpPr>
          <p:spPr>
            <a:xfrm rot="5400000">
              <a:off x="2267483" y="1916209"/>
              <a:ext cx="864436" cy="1441067"/>
            </a:xfrm>
            <a:prstGeom prst="leftBrace">
              <a:avLst>
                <a:gd name="adj1" fmla="val 8333"/>
                <a:gd name="adj2" fmla="val 50000"/>
              </a:avLst>
            </a:prstGeom>
            <a:ln w="508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75"/>
            </a:p>
          </p:txBody>
        </p:sp>
        <p:sp>
          <p:nvSpPr>
            <p:cNvPr id="33" name="Заголовок 1"/>
            <p:cNvSpPr txBox="1">
              <a:spLocks/>
            </p:cNvSpPr>
            <p:nvPr/>
          </p:nvSpPr>
          <p:spPr>
            <a:xfrm>
              <a:off x="1331640" y="1556792"/>
              <a:ext cx="2520280" cy="638207"/>
            </a:xfrm>
            <a:prstGeom prst="rect">
              <a:avLst/>
            </a:prstGeom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100" dirty="0">
                  <a:solidFill>
                    <a:srgbClr val="00B050"/>
                  </a:solidFill>
                  <a:latin typeface="Times New Roman" pitchFamily="18" charset="0"/>
                  <a:ea typeface="+mj-ea"/>
                  <a:cs typeface="Times New Roman" pitchFamily="18" charset="0"/>
                </a:rPr>
                <a:t>Конкуренция</a:t>
              </a:r>
            </a:p>
          </p:txBody>
        </p:sp>
      </p:grpSp>
      <p:grpSp>
        <p:nvGrpSpPr>
          <p:cNvPr id="32779" name="Группа 33"/>
          <p:cNvGrpSpPr>
            <a:grpSpLocks/>
          </p:cNvGrpSpPr>
          <p:nvPr/>
        </p:nvGrpSpPr>
        <p:grpSpPr bwMode="auto">
          <a:xfrm rot="-811511">
            <a:off x="4850607" y="4291013"/>
            <a:ext cx="500063" cy="495300"/>
            <a:chOff x="1057" y="677"/>
            <a:chExt cx="720000" cy="720000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>
              <a:off x="362661" y="-6054"/>
              <a:ext cx="0" cy="720000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H="1">
              <a:off x="931" y="346405"/>
              <a:ext cx="720000" cy="0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96CE0BB-2DFA-364E-8C8C-F62A5DD30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4373-344B-3046-8A0D-98BF51B930EE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5860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2764" y="1296537"/>
            <a:ext cx="10385946" cy="4776717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354311" y="240349"/>
            <a:ext cx="8256896" cy="90606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ПАРТНЕРСТВО ИЛИ КОНКУРЕНЦИЯ</a:t>
            </a:r>
            <a:b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1600" b="1" i="1" dirty="0">
                <a:latin typeface="Times New Roman" charset="0"/>
                <a:ea typeface="Times New Roman" charset="0"/>
                <a:cs typeface="Times New Roman" charset="0"/>
              </a:rPr>
              <a:t>(эффективность зависит от цели закупки)</a:t>
            </a:r>
          </a:p>
        </p:txBody>
      </p:sp>
    </p:spTree>
    <p:extLst>
      <p:ext uri="{BB962C8B-B14F-4D97-AF65-F5344CB8AC3E}">
        <p14:creationId xmlns:p14="http://schemas.microsoft.com/office/powerpoint/2010/main" val="12228767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9355" y="193296"/>
            <a:ext cx="8262030" cy="6688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charset="0"/>
                <a:ea typeface="Times New Roman" charset="0"/>
                <a:cs typeface="Times New Roman" charset="0"/>
              </a:rPr>
              <a:t>«Эффективность» зависит от цели </a:t>
            </a:r>
            <a:br>
              <a:rPr lang="ru-RU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1800" b="1" i="1" dirty="0">
                <a:latin typeface="Times New Roman" charset="0"/>
                <a:ea typeface="Times New Roman" charset="0"/>
                <a:cs typeface="Times New Roman" charset="0"/>
              </a:rPr>
              <a:t>(где конкуренция?)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890" y="1597914"/>
            <a:ext cx="1746930" cy="3955102"/>
          </a:xfrm>
        </p:spPr>
      </p:pic>
      <p:sp>
        <p:nvSpPr>
          <p:cNvPr id="6" name="Прямоугольник 5"/>
          <p:cNvSpPr/>
          <p:nvPr/>
        </p:nvSpPr>
        <p:spPr>
          <a:xfrm>
            <a:off x="3780429" y="1597915"/>
            <a:ext cx="814771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Ствол дерева </a:t>
            </a:r>
            <a:r>
              <a:rPr lang="mr-IN" sz="2000" b="1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ru-RU" sz="2000" b="1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 проводник.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короткий ствол </a:t>
            </a:r>
            <a:r>
              <a:rPr lang="mr-IN" sz="2000" b="1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ru-RU" sz="2000" b="1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 эффективен для функционирования дерева, поскольку минимизирует затраты на доставку питательных веществ</a:t>
            </a:r>
          </a:p>
          <a:p>
            <a:pPr algn="ctr"/>
            <a:endParaRPr lang="ru-RU" sz="20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 algn="just">
              <a:buAutoNum type="arabicParenR"/>
            </a:pP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дерево для озеленения, формирования природы и тени от солнца </a:t>
            </a:r>
            <a:r>
              <a:rPr lang="mr-IN" sz="2000" dirty="0"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длинный ствол не нужен (оптимальное сочетание кроны и ствола).</a:t>
            </a:r>
          </a:p>
          <a:p>
            <a:pPr algn="just"/>
            <a:endParaRPr lang="ru-RU" sz="20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/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2) дерево на доски </a:t>
            </a:r>
            <a:r>
              <a:rPr lang="mr-IN" sz="2000" dirty="0"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 нужен длинный ствол (на эффективность дерева, формирование кроны и зеленого массива не интересно)!</a:t>
            </a:r>
          </a:p>
          <a:p>
            <a:pPr algn="just"/>
            <a:endParaRPr lang="ru-RU" sz="20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/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Цели Закона № 223-ФЗ (приобретение ТРУ надлежащего качества).</a:t>
            </a:r>
          </a:p>
          <a:p>
            <a:pPr algn="just"/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Эффективность надо ставить в зависимость от ЦЕЛИ закупки, а не от конкуренции!!!</a:t>
            </a:r>
          </a:p>
          <a:p>
            <a:pPr algn="just"/>
            <a:r>
              <a:rPr lang="ru-RU" sz="2000" b="1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Конкуренция вне концепции Закона № 223-ФЗ </a:t>
            </a:r>
            <a:r>
              <a:rPr lang="mr-IN" sz="2000" b="1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ru-RU" sz="2000" b="1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 враг эффективности!</a:t>
            </a:r>
          </a:p>
        </p:txBody>
      </p:sp>
    </p:spTree>
    <p:extLst>
      <p:ext uri="{BB962C8B-B14F-4D97-AF65-F5344CB8AC3E}">
        <p14:creationId xmlns:p14="http://schemas.microsoft.com/office/powerpoint/2010/main" val="13700758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 bwMode="auto">
          <a:xfrm>
            <a:off x="5228254" y="2960353"/>
            <a:ext cx="1518380" cy="490513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25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</a:t>
            </a: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5152002" y="2269272"/>
            <a:ext cx="1887999" cy="30119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15000"/>
              </a:lnSpc>
              <a:defRPr/>
            </a:pPr>
            <a:r>
              <a:rPr lang="ru-RU" sz="1238" b="1">
                <a:latin typeface="Times New Roman"/>
                <a:ea typeface="Calibri"/>
                <a:cs typeface="Times New Roman"/>
              </a:rPr>
              <a:t>ЦЕЛЬ ЗАКУПКИ</a:t>
            </a:r>
            <a:endParaRPr lang="ru-RU" sz="619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64571" y="4780547"/>
            <a:ext cx="1418035" cy="41698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15000"/>
              </a:lnSpc>
              <a:defRPr/>
            </a:pPr>
            <a:r>
              <a:rPr lang="ru-RU" sz="1238" b="1">
                <a:latin typeface="Times New Roman"/>
                <a:ea typeface="Calibri"/>
                <a:cs typeface="Times New Roman"/>
              </a:rPr>
              <a:t>ПУТЬ 1</a:t>
            </a:r>
            <a:endParaRPr lang="ru-RU" sz="619" dirty="0">
              <a:ea typeface="Calibri"/>
              <a:cs typeface="Times New Roman"/>
            </a:endParaRPr>
          </a:p>
        </p:txBody>
      </p:sp>
      <p:sp>
        <p:nvSpPr>
          <p:cNvPr id="8" name="Овал 7"/>
          <p:cNvSpPr/>
          <p:nvPr/>
        </p:nvSpPr>
        <p:spPr bwMode="auto">
          <a:xfrm>
            <a:off x="4084968" y="3540151"/>
            <a:ext cx="1490458" cy="541208"/>
          </a:xfrm>
          <a:prstGeom prst="ellipse">
            <a:avLst/>
          </a:prstGeom>
          <a:solidFill>
            <a:srgbClr val="92D05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25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6617842" y="3599292"/>
            <a:ext cx="1485634" cy="534719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25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ограничения</a:t>
            </a:r>
          </a:p>
        </p:txBody>
      </p:sp>
      <p:sp>
        <p:nvSpPr>
          <p:cNvPr id="11" name="Овал 10"/>
          <p:cNvSpPr/>
          <p:nvPr/>
        </p:nvSpPr>
        <p:spPr>
          <a:xfrm>
            <a:off x="3601229" y="2871657"/>
            <a:ext cx="5028034" cy="151519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13"/>
          </a:p>
        </p:txBody>
      </p:sp>
      <p:sp>
        <p:nvSpPr>
          <p:cNvPr id="14" name="Стрелка вниз 13"/>
          <p:cNvSpPr/>
          <p:nvPr/>
        </p:nvSpPr>
        <p:spPr>
          <a:xfrm flipH="1">
            <a:off x="6021116" y="2603505"/>
            <a:ext cx="25717" cy="253500"/>
          </a:xfrm>
          <a:prstGeom prst="downArrow">
            <a:avLst/>
          </a:prstGeom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13"/>
          </a:p>
        </p:txBody>
      </p:sp>
      <p:cxnSp>
        <p:nvCxnSpPr>
          <p:cNvPr id="16" name="Прямая со стрелкой 15"/>
          <p:cNvCxnSpPr/>
          <p:nvPr/>
        </p:nvCxnSpPr>
        <p:spPr>
          <a:xfrm flipH="1" flipV="1">
            <a:off x="5600891" y="3907551"/>
            <a:ext cx="991487" cy="9238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363806" y="3450864"/>
            <a:ext cx="286436" cy="30955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5538202" y="3465514"/>
            <a:ext cx="291258" cy="294901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4442986" y="4787717"/>
            <a:ext cx="1418035" cy="416981"/>
          </a:xfrm>
          <a:prstGeom prst="rect">
            <a:avLst/>
          </a:prstGeom>
          <a:solidFill>
            <a:srgbClr val="FF0000">
              <a:alpha val="18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15000"/>
              </a:lnSpc>
              <a:defRPr/>
            </a:pPr>
            <a:r>
              <a:rPr lang="ru-RU" sz="1238" b="1" dirty="0">
                <a:latin typeface="Times New Roman"/>
                <a:ea typeface="Calibri"/>
                <a:cs typeface="Times New Roman"/>
              </a:rPr>
              <a:t>ПУТЬ 2</a:t>
            </a:r>
            <a:endParaRPr lang="ru-RU" sz="619" dirty="0">
              <a:ea typeface="Calibri"/>
              <a:cs typeface="Times New Roman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021400" y="4780547"/>
            <a:ext cx="1418035" cy="416981"/>
          </a:xfrm>
          <a:prstGeom prst="rect">
            <a:avLst/>
          </a:prstGeom>
          <a:solidFill>
            <a:srgbClr val="FF0000">
              <a:alpha val="31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15000"/>
              </a:lnSpc>
              <a:defRPr/>
            </a:pPr>
            <a:r>
              <a:rPr lang="ru-RU" sz="1238" b="1" dirty="0">
                <a:latin typeface="Times New Roman"/>
                <a:ea typeface="Calibri"/>
                <a:cs typeface="Times New Roman"/>
              </a:rPr>
              <a:t>ПУТЬ 3</a:t>
            </a:r>
            <a:endParaRPr lang="ru-RU" sz="619" dirty="0">
              <a:ea typeface="Calibri"/>
              <a:cs typeface="Times New Roman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599815" y="4780547"/>
            <a:ext cx="1418035" cy="416981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15000"/>
              </a:lnSpc>
              <a:defRPr/>
            </a:pPr>
            <a:r>
              <a:rPr lang="ru-RU" sz="1238" b="1" dirty="0">
                <a:latin typeface="Times New Roman"/>
                <a:ea typeface="Calibri"/>
                <a:cs typeface="Times New Roman"/>
              </a:rPr>
              <a:t>ПУТЬ 4 (ОЗ)</a:t>
            </a:r>
            <a:endParaRPr lang="ru-RU" sz="619" dirty="0">
              <a:ea typeface="Calibri"/>
              <a:cs typeface="Times New Roman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 flipH="1">
            <a:off x="4282604" y="4401496"/>
            <a:ext cx="945650" cy="37905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5398461" y="4426714"/>
            <a:ext cx="176964" cy="339062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6249513" y="4417751"/>
            <a:ext cx="76040" cy="348027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7018200" y="4367382"/>
            <a:ext cx="947815" cy="398394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83756F-1305-D747-A087-ADC781420868}"/>
              </a:ext>
            </a:extLst>
          </p:cNvPr>
          <p:cNvSpPr/>
          <p:nvPr/>
        </p:nvSpPr>
        <p:spPr>
          <a:xfrm>
            <a:off x="4032911" y="372921"/>
            <a:ext cx="46617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atin typeface="Times New Roman" charset="0"/>
                <a:ea typeface="Times New Roman" charset="0"/>
                <a:cs typeface="Times New Roman" charset="0"/>
              </a:rPr>
              <a:t>ПЛАНИРОВАНИЕ</a:t>
            </a:r>
            <a:endParaRPr lang="ru-RU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7A1D37A7-58EA-5E48-BA35-C1654E5D7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4373-344B-3046-8A0D-98BF51B930EE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8160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auto">
          <a:xfrm>
            <a:off x="2864569" y="1124608"/>
            <a:ext cx="6810450" cy="16943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15000"/>
              </a:lnSpc>
              <a:defRPr/>
            </a:pPr>
            <a:r>
              <a:rPr lang="ru-RU" sz="1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ЦЕЛЬ ЗАКУПКИ</a:t>
            </a:r>
          </a:p>
          <a:p>
            <a:pPr algn="ctr">
              <a:lnSpc>
                <a:spcPct val="115000"/>
              </a:lnSpc>
              <a:defRPr/>
            </a:pPr>
            <a:r>
              <a:rPr lang="ru-RU" sz="1600" b="1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обеспечение питьевого режима </a:t>
            </a:r>
          </a:p>
          <a:p>
            <a:pPr algn="ctr">
              <a:lnSpc>
                <a:spcPct val="115000"/>
              </a:lnSpc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СанПиН 2.4.5.2409-08 «Санитарно-эпидемиологические требования к организации питания обучающихся в общеобразовательных учреждениях, учреждениях начального и среднего профессионального образования»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64571" y="4780547"/>
            <a:ext cx="1418035" cy="41698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15000"/>
              </a:lnSpc>
              <a:defRPr/>
            </a:pPr>
            <a:r>
              <a:rPr lang="ru-RU" sz="1238" b="1" dirty="0" err="1">
                <a:latin typeface="Times New Roman"/>
                <a:ea typeface="Calibri"/>
                <a:cs typeface="Times New Roman"/>
              </a:rPr>
              <a:t>вендинговые</a:t>
            </a:r>
            <a:r>
              <a:rPr lang="ru-RU" sz="1238" b="1" dirty="0">
                <a:latin typeface="Times New Roman"/>
                <a:ea typeface="Calibri"/>
                <a:cs typeface="Times New Roman"/>
              </a:rPr>
              <a:t> автоматы</a:t>
            </a:r>
            <a:endParaRPr lang="ru-RU" sz="619" dirty="0">
              <a:ea typeface="Calibri"/>
              <a:cs typeface="Times New Roman"/>
            </a:endParaRPr>
          </a:p>
        </p:txBody>
      </p:sp>
      <p:sp>
        <p:nvSpPr>
          <p:cNvPr id="8" name="Овал 7"/>
          <p:cNvSpPr/>
          <p:nvPr/>
        </p:nvSpPr>
        <p:spPr bwMode="auto">
          <a:xfrm>
            <a:off x="4966730" y="3187780"/>
            <a:ext cx="2211180" cy="932543"/>
          </a:xfrm>
          <a:prstGeom prst="ellipse">
            <a:avLst/>
          </a:prstGeom>
          <a:solidFill>
            <a:srgbClr val="92D05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25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пути цели достижения закупки</a:t>
            </a:r>
          </a:p>
        </p:txBody>
      </p:sp>
      <p:sp>
        <p:nvSpPr>
          <p:cNvPr id="14" name="Стрелка вниз 13"/>
          <p:cNvSpPr/>
          <p:nvPr/>
        </p:nvSpPr>
        <p:spPr>
          <a:xfrm flipH="1">
            <a:off x="6072322" y="2899173"/>
            <a:ext cx="25717" cy="253500"/>
          </a:xfrm>
          <a:prstGeom prst="downArrow">
            <a:avLst/>
          </a:prstGeom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13"/>
          </a:p>
        </p:txBody>
      </p:sp>
      <p:sp>
        <p:nvSpPr>
          <p:cNvPr id="26" name="Прямоугольник 25"/>
          <p:cNvSpPr/>
          <p:nvPr/>
        </p:nvSpPr>
        <p:spPr>
          <a:xfrm>
            <a:off x="4442986" y="4787717"/>
            <a:ext cx="1418035" cy="416981"/>
          </a:xfrm>
          <a:prstGeom prst="rect">
            <a:avLst/>
          </a:prstGeom>
          <a:solidFill>
            <a:srgbClr val="FF0000">
              <a:alpha val="18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15000"/>
              </a:lnSpc>
              <a:defRPr/>
            </a:pPr>
            <a:r>
              <a:rPr lang="ru-RU" sz="1238" b="1" dirty="0">
                <a:latin typeface="Times New Roman"/>
                <a:ea typeface="Calibri"/>
                <a:cs typeface="Times New Roman"/>
              </a:rPr>
              <a:t>питьевые фонтаны</a:t>
            </a:r>
            <a:endParaRPr lang="ru-RU" sz="619" dirty="0">
              <a:ea typeface="Calibri"/>
              <a:cs typeface="Times New Roman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021400" y="4780547"/>
            <a:ext cx="1418035" cy="416981"/>
          </a:xfrm>
          <a:prstGeom prst="rect">
            <a:avLst/>
          </a:prstGeom>
          <a:solidFill>
            <a:srgbClr val="FF0000">
              <a:alpha val="31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15000"/>
              </a:lnSpc>
              <a:defRPr/>
            </a:pPr>
            <a:r>
              <a:rPr lang="ru-RU" sz="1238" b="1" dirty="0">
                <a:latin typeface="Times New Roman"/>
                <a:ea typeface="Calibri"/>
                <a:cs typeface="Times New Roman"/>
              </a:rPr>
              <a:t>бутилированная вода</a:t>
            </a:r>
            <a:endParaRPr lang="ru-RU" sz="619" dirty="0">
              <a:ea typeface="Calibri"/>
              <a:cs typeface="Times New Roman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599813" y="4780547"/>
            <a:ext cx="2075206" cy="416981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15000"/>
              </a:lnSpc>
              <a:defRPr/>
            </a:pPr>
            <a:r>
              <a:rPr lang="ru-RU" sz="1238" b="1" dirty="0">
                <a:latin typeface="Times New Roman"/>
                <a:ea typeface="Calibri"/>
                <a:cs typeface="Times New Roman"/>
              </a:rPr>
              <a:t>кулеры, стаканчики, бутыли 19,5 л.</a:t>
            </a:r>
            <a:endParaRPr lang="ru-RU" sz="619" dirty="0">
              <a:ea typeface="Calibri"/>
              <a:cs typeface="Times New Roman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 flipH="1">
            <a:off x="4282606" y="4069841"/>
            <a:ext cx="1031741" cy="710707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5341461" y="4155430"/>
            <a:ext cx="371848" cy="610349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6256954" y="4155430"/>
            <a:ext cx="156864" cy="610349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6682415" y="4091496"/>
            <a:ext cx="880160" cy="648041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7562575" y="2987694"/>
            <a:ext cx="2112445" cy="16241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15000"/>
              </a:lnSpc>
              <a:defRPr/>
            </a:pPr>
            <a:r>
              <a:rPr lang="ru-RU" sz="1238" b="1" dirty="0">
                <a:latin typeface="Times New Roman"/>
                <a:ea typeface="Calibri"/>
                <a:cs typeface="Times New Roman"/>
              </a:rPr>
              <a:t>- логистика,</a:t>
            </a:r>
          </a:p>
          <a:p>
            <a:pPr marL="96441" indent="-96441" algn="ctr">
              <a:lnSpc>
                <a:spcPct val="115000"/>
              </a:lnSpc>
              <a:buFontTx/>
              <a:buChar char="-"/>
              <a:defRPr/>
            </a:pPr>
            <a:r>
              <a:rPr lang="ru-RU" sz="1238" b="1" dirty="0">
                <a:latin typeface="Times New Roman"/>
                <a:ea typeface="Calibri"/>
                <a:cs typeface="Times New Roman"/>
              </a:rPr>
              <a:t>маркетинг,</a:t>
            </a:r>
          </a:p>
          <a:p>
            <a:pPr marL="96441" indent="-96441" algn="ctr">
              <a:lnSpc>
                <a:spcPct val="115000"/>
              </a:lnSpc>
              <a:buFontTx/>
              <a:buChar char="-"/>
              <a:defRPr/>
            </a:pPr>
            <a:r>
              <a:rPr lang="ru-RU" sz="1238" b="1" dirty="0">
                <a:latin typeface="Times New Roman"/>
                <a:ea typeface="Calibri"/>
                <a:cs typeface="Times New Roman"/>
              </a:rPr>
              <a:t>экономика,</a:t>
            </a:r>
          </a:p>
          <a:p>
            <a:pPr marL="96441" indent="-96441" algn="ctr">
              <a:lnSpc>
                <a:spcPct val="115000"/>
              </a:lnSpc>
              <a:buFontTx/>
              <a:buChar char="-"/>
              <a:defRPr/>
            </a:pPr>
            <a:r>
              <a:rPr lang="ru-RU" sz="1238" b="1" dirty="0">
                <a:latin typeface="Times New Roman"/>
                <a:ea typeface="Calibri"/>
                <a:cs typeface="Times New Roman"/>
              </a:rPr>
              <a:t>менеджмент,</a:t>
            </a:r>
          </a:p>
          <a:p>
            <a:pPr marL="96441" indent="-96441" algn="ctr">
              <a:lnSpc>
                <a:spcPct val="115000"/>
              </a:lnSpc>
              <a:buFontTx/>
              <a:buChar char="-"/>
              <a:defRPr/>
            </a:pPr>
            <a:r>
              <a:rPr lang="ru-RU" sz="1238" b="1" dirty="0">
                <a:latin typeface="Times New Roman"/>
                <a:ea typeface="Calibri"/>
                <a:cs typeface="Times New Roman"/>
              </a:rPr>
              <a:t>управление запасами,</a:t>
            </a:r>
          </a:p>
          <a:p>
            <a:pPr marL="96441" indent="-96441" algn="ctr">
              <a:lnSpc>
                <a:spcPct val="115000"/>
              </a:lnSpc>
              <a:buFontTx/>
              <a:buChar char="-"/>
              <a:defRPr/>
            </a:pPr>
            <a:r>
              <a:rPr lang="ru-RU" sz="1238" b="1" dirty="0">
                <a:latin typeface="Times New Roman"/>
                <a:ea typeface="Calibri"/>
                <a:cs typeface="Times New Roman"/>
              </a:rPr>
              <a:t>планирование.</a:t>
            </a:r>
          </a:p>
          <a:p>
            <a:pPr marL="96441" indent="-96441" algn="ctr">
              <a:lnSpc>
                <a:spcPct val="115000"/>
              </a:lnSpc>
              <a:buFontTx/>
              <a:buChar char="-"/>
              <a:defRPr/>
            </a:pPr>
            <a:endParaRPr lang="ru-RU" sz="619" dirty="0">
              <a:ea typeface="Calibri"/>
              <a:cs typeface="Times New Roman"/>
            </a:endParaRPr>
          </a:p>
        </p:txBody>
      </p:sp>
      <p:sp>
        <p:nvSpPr>
          <p:cNvPr id="32" name="Объект 3"/>
          <p:cNvSpPr>
            <a:spLocks noGrp="1"/>
          </p:cNvSpPr>
          <p:nvPr>
            <p:ph idx="1"/>
          </p:nvPr>
        </p:nvSpPr>
        <p:spPr>
          <a:xfrm>
            <a:off x="2907506" y="3366017"/>
            <a:ext cx="1375099" cy="67004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ru-RU" altLang="ru-RU" sz="1125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Точка входа!</a:t>
            </a:r>
            <a:endParaRPr lang="ru-RU" altLang="ru-RU" dirty="0">
              <a:solidFill>
                <a:srgbClr val="000000"/>
              </a:solidFill>
              <a:ea typeface="Arial" charset="0"/>
              <a:cs typeface="Arial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0441924-86D9-2A43-B8E2-F17532F1A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4373-344B-3046-8A0D-98BF51B930EE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349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A81AAC-FA3B-5A43-8168-7BBD4B8E8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??? РАЗЛИЧИЯ ???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C582F1-FD87-BB49-AA62-411D413817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79427"/>
            <a:ext cx="10515600" cy="3597536"/>
          </a:xfrm>
        </p:spPr>
        <p:txBody>
          <a:bodyPr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ИДЕНТИЧНОСТЬ     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ОДНОРОДНОСТЬ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(товара)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0556E45-E4E0-6841-9245-0D6B5F517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4373-344B-3046-8A0D-98BF51B930EE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313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C517AB-D26B-464B-804D-94F0AB273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87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Идентичность, однородность, взаимозаменяемость, эквивалентность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9590BA3-D4F6-0640-81CC-DA33CBB42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4373-344B-3046-8A0D-98BF51B930EE}" type="slidenum">
              <a:rPr lang="ru-RU" smtClean="0"/>
              <a:t>37</a:t>
            </a:fld>
            <a:endParaRPr lang="ru-RU"/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2FD1086E-DF2E-4D4B-BABD-CA0A13CB9A1E}"/>
              </a:ext>
            </a:extLst>
          </p:cNvPr>
          <p:cNvGrpSpPr/>
          <p:nvPr/>
        </p:nvGrpSpPr>
        <p:grpSpPr>
          <a:xfrm>
            <a:off x="1175983" y="1390438"/>
            <a:ext cx="9414680" cy="2429301"/>
            <a:chOff x="875732" y="2347415"/>
            <a:chExt cx="9414680" cy="2429301"/>
          </a:xfrm>
        </p:grpSpPr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6BC879DF-1D50-A643-8385-CBB36AA612FA}"/>
                </a:ext>
              </a:extLst>
            </p:cNvPr>
            <p:cNvSpPr/>
            <p:nvPr/>
          </p:nvSpPr>
          <p:spPr>
            <a:xfrm>
              <a:off x="1364776" y="3057099"/>
              <a:ext cx="1037230" cy="900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5A246499-8EFA-2449-BA11-6675ABDEC838}"/>
                </a:ext>
              </a:extLst>
            </p:cNvPr>
            <p:cNvSpPr/>
            <p:nvPr/>
          </p:nvSpPr>
          <p:spPr>
            <a:xfrm>
              <a:off x="2634019" y="3057099"/>
              <a:ext cx="1037230" cy="900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9" name="Овал 8">
              <a:extLst>
                <a:ext uri="{FF2B5EF4-FFF2-40B4-BE49-F238E27FC236}">
                  <a16:creationId xmlns:a16="http://schemas.microsoft.com/office/drawing/2014/main" id="{ED201903-E4A0-8C4A-968F-7CE45E145F7A}"/>
                </a:ext>
              </a:extLst>
            </p:cNvPr>
            <p:cNvSpPr/>
            <p:nvPr/>
          </p:nvSpPr>
          <p:spPr>
            <a:xfrm>
              <a:off x="4601570" y="3057099"/>
              <a:ext cx="1037230" cy="900752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272D98A3-B554-0841-AE78-BC464BCD14CB}"/>
                </a:ext>
              </a:extLst>
            </p:cNvPr>
            <p:cNvSpPr/>
            <p:nvPr/>
          </p:nvSpPr>
          <p:spPr>
            <a:xfrm>
              <a:off x="9050740" y="3057099"/>
              <a:ext cx="1037230" cy="900752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11" name="Рамка 10">
              <a:extLst>
                <a:ext uri="{FF2B5EF4-FFF2-40B4-BE49-F238E27FC236}">
                  <a16:creationId xmlns:a16="http://schemas.microsoft.com/office/drawing/2014/main" id="{69536D94-98A0-614C-91E9-BA2770ACA160}"/>
                </a:ext>
              </a:extLst>
            </p:cNvPr>
            <p:cNvSpPr/>
            <p:nvPr/>
          </p:nvSpPr>
          <p:spPr>
            <a:xfrm>
              <a:off x="1255594" y="2838734"/>
              <a:ext cx="2756848" cy="1419367"/>
            </a:xfrm>
            <a:prstGeom prst="frame">
              <a:avLst>
                <a:gd name="adj1" fmla="val 192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2" name="Рамка 11">
              <a:extLst>
                <a:ext uri="{FF2B5EF4-FFF2-40B4-BE49-F238E27FC236}">
                  <a16:creationId xmlns:a16="http://schemas.microsoft.com/office/drawing/2014/main" id="{3B3B7535-B5C9-C14B-8AC8-143C947F2D64}"/>
                </a:ext>
              </a:extLst>
            </p:cNvPr>
            <p:cNvSpPr/>
            <p:nvPr/>
          </p:nvSpPr>
          <p:spPr>
            <a:xfrm>
              <a:off x="1023581" y="2538484"/>
              <a:ext cx="4995081" cy="1992573"/>
            </a:xfrm>
            <a:prstGeom prst="frame">
              <a:avLst>
                <a:gd name="adj1" fmla="val 1923"/>
              </a:avLst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3" name="Рамка 12">
              <a:extLst>
                <a:ext uri="{FF2B5EF4-FFF2-40B4-BE49-F238E27FC236}">
                  <a16:creationId xmlns:a16="http://schemas.microsoft.com/office/drawing/2014/main" id="{265A1C87-F648-E44F-97BB-02DC4A2C5B73}"/>
                </a:ext>
              </a:extLst>
            </p:cNvPr>
            <p:cNvSpPr/>
            <p:nvPr/>
          </p:nvSpPr>
          <p:spPr>
            <a:xfrm>
              <a:off x="875732" y="2347415"/>
              <a:ext cx="9414680" cy="2429301"/>
            </a:xfrm>
            <a:prstGeom prst="frame">
              <a:avLst>
                <a:gd name="adj1" fmla="val 1923"/>
              </a:avLst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781A5D96-AE1F-9244-AD56-7B7B72213F8B}"/>
              </a:ext>
            </a:extLst>
          </p:cNvPr>
          <p:cNvSpPr txBox="1">
            <a:spLocks/>
          </p:cNvSpPr>
          <p:nvPr/>
        </p:nvSpPr>
        <p:spPr>
          <a:xfrm>
            <a:off x="259307" y="4038104"/>
            <a:ext cx="11641541" cy="25827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и 2 </a:t>
            </a:r>
            <a:r>
              <a:rPr lang="ru-RU" sz="2400" b="1" u="sng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идентичная продукция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одинаковые х-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различия цены несущественны, полностью взаимозаменяемы;</a:t>
            </a: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 2 и 3 – </a:t>
            </a:r>
            <a:r>
              <a:rPr lang="ru-RU" sz="2400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однородная продукция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несущественные различия в х-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есть различия в цене (в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 бренд и т.д.), коммерчески взаимозаменяемы;</a:t>
            </a: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1,2,3 и 4 -  </a:t>
            </a:r>
            <a:r>
              <a:rPr lang="ru-RU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эквивалентная продукция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(аналог, заменитель) – значительно дешевле себестоимость производства, отличия на рынке – репутация, изготовитель, качество, срок эксплуатации и т.д., (коммерчески невзаимозаменяемый)</a:t>
            </a:r>
          </a:p>
        </p:txBody>
      </p:sp>
    </p:spTree>
    <p:extLst>
      <p:ext uri="{BB962C8B-B14F-4D97-AF65-F5344CB8AC3E}">
        <p14:creationId xmlns:p14="http://schemas.microsoft.com/office/powerpoint/2010/main" val="6596750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DDC09CA-3619-7840-90A8-2DD523939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051" y="993912"/>
            <a:ext cx="11516140" cy="5685183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АС РТ. от 29.10.2018 по делу №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А65-25394/2018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изменения АП (31.01.2020) КАС (25.04.2020) поддержала ЗАК и Подрядчика против УФАС о нарушении № 135-ФЗ. 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УФАС РТ признаки нарушения п. 3 ч. 4 ст. 11 №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135-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 (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соглашения путем неконкурентного заключения договоров – препятствие иным в доступе </a:t>
            </a:r>
            <a:r>
              <a:rPr lang="ru-RU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товарный рынок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проверочных мероприятий УФАС установила, что ЗАК заключал договоры с ЕП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идентичный предмет, в один и тот же день, путем деления работ по предмету и по объему выполнения. в целях обхода необходимости проведения конкурентных процедур: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инструментальный контроль промышленных выбросов в атмосферу;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инструментальный контроль атмосферного воздуха на границе санитарно-защитной зоны от источников асфальтобетонных заводов и производственных баз.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Признавая выводы УФАС РТ неверными, суды учитывали закрепленные законодателем понятия «идентичные товары» и «однородные товары» (44-ФЗ + 567)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однородные - работы, услуги, которые, не являясь идентичными, имеют сходные характеристики, что позволяет им быть коммерчески и (или) функционально взаимозаменяемыми (разные ФОИВ, разные требования к лабораториям и методикам)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4D6F98FD-7C8F-664B-AAC8-4BB065A88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051" y="113334"/>
            <a:ext cx="11622158" cy="80106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!!! ДРОБЛЕНИЕ ЗАКУПОК !!!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(идентичность и однородность)</a:t>
            </a:r>
            <a:endParaRPr lang="ru-RU" sz="20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9C441C9-B056-134D-B1EE-E3881BF48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435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DDC09CA-3619-7840-90A8-2DD523939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051" y="993912"/>
            <a:ext cx="11516140" cy="5685183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АС Красноярского края от 08.08.2019 по делу №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А33-11266/2019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изменения АП (24.10.2019) отменила 1 штраф и снизила вдвое 2 штраф на ЗАК (нарушение № 135-ФЗ). 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УФАС признаки нарушения п. 3 ч. 4 ст. 11 №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135-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 (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соглашения путем неконкурентного заключения договоров – препятствие иным в доступе </a:t>
            </a:r>
            <a:r>
              <a:rPr lang="ru-RU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товарный рынок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marL="0" indent="0" algn="just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проверочных мероприятий УФАС установила, что ЗАК заключал договоры с ЕП на идентичный предмет, в один и тот же день, одинаковый срок выполнения работ, места выполнения работ по каждому из договоров географически связаны друг с другом.</a:t>
            </a:r>
          </a:p>
          <a:p>
            <a:pPr marL="0" indent="0" algn="just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деления работ по предмету и объему выполнения в целях обхода конкурентных процедур: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приобретение строительных работ;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приобретение кадастровых работ (необходимость выяснилась в процессе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стройработ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умышленно раздробленную на несколько договоров единую сделку, направленную на удовлетворение единой нужды ЗАК – проведение ремонта в принадлежащих ему помещениях, что создало препятствия доступу на товарный рынок иным хоз. субъектам, лишились возможности заключить договоры с ЗАК, которой они обладали бы при проведении торгов 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однородные - работы, услуги, которые, не являясь идентичными, имеют сходные характеристики, что позволяет им быть коммерчески и (или) функционально взаимозаменяемыми (разные ФОИВ, разные требования к лабораториям и методикам)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4D6F98FD-7C8F-664B-AAC8-4BB065A88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051" y="113334"/>
            <a:ext cx="11622158" cy="80106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!!! ДРОБЛЕНИЕ ЗАКУПОК !!!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(идентичность и однородность)</a:t>
            </a:r>
            <a:endParaRPr lang="ru-RU" sz="20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238FB89-FD54-EB4C-8B9A-44F93B4B4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078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89" y="951157"/>
            <a:ext cx="5915025" cy="400891"/>
          </a:xfrm>
        </p:spPr>
        <p:txBody>
          <a:bodyPr>
            <a:normAutofit/>
          </a:bodyPr>
          <a:lstStyle/>
          <a:p>
            <a:pPr algn="ctr"/>
            <a:r>
              <a:rPr lang="ru-RU" sz="2250" b="1" dirty="0">
                <a:latin typeface="Times New Roman" charset="0"/>
                <a:ea typeface="Times New Roman" charset="0"/>
                <a:cs typeface="Times New Roman" charset="0"/>
              </a:rPr>
              <a:t>Основные работы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93944" y="1406877"/>
            <a:ext cx="5332862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dirty="0">
                <a:latin typeface="Times New Roman" charset="0"/>
                <a:ea typeface="Times New Roman" charset="0"/>
                <a:cs typeface="Times New Roman" charset="0"/>
              </a:rPr>
              <a:t>От партнерства до </a:t>
            </a:r>
            <a:r>
              <a:rPr lang="ru-RU" sz="2100" dirty="0" err="1">
                <a:latin typeface="Times New Roman" charset="0"/>
                <a:ea typeface="Times New Roman" charset="0"/>
                <a:cs typeface="Times New Roman" charset="0"/>
              </a:rPr>
              <a:t>рейдерства</a:t>
            </a:r>
            <a:r>
              <a:rPr lang="ru-RU" sz="2100" dirty="0">
                <a:latin typeface="Times New Roman" charset="0"/>
                <a:ea typeface="Times New Roman" charset="0"/>
                <a:cs typeface="Times New Roman" charset="0"/>
              </a:rPr>
              <a:t>: практика государственных и государственно-корпоративных закупок: монография. / </a:t>
            </a:r>
            <a:r>
              <a:rPr lang="ru-RU" sz="2100" dirty="0" err="1">
                <a:latin typeface="Times New Roman" charset="0"/>
                <a:ea typeface="Times New Roman" charset="0"/>
                <a:cs typeface="Times New Roman" charset="0"/>
              </a:rPr>
              <a:t>Кикавец</a:t>
            </a:r>
            <a:r>
              <a:rPr lang="ru-RU" sz="2100" dirty="0">
                <a:latin typeface="Times New Roman" charset="0"/>
                <a:ea typeface="Times New Roman" charset="0"/>
                <a:cs typeface="Times New Roman" charset="0"/>
              </a:rPr>
              <a:t> В.В., Кузнецов К.В. – М.: Проспект, 2018. 223 с.  </a:t>
            </a:r>
          </a:p>
          <a:p>
            <a:pPr algn="just"/>
            <a:r>
              <a:rPr lang="en-US" b="1" dirty="0">
                <a:latin typeface="Times New Roman" charset="0"/>
                <a:ea typeface="Times New Roman" charset="0"/>
                <a:cs typeface="Times New Roman" charset="0"/>
              </a:rPr>
              <a:t>ISBN – 978-5-</a:t>
            </a:r>
            <a:r>
              <a:rPr lang="ru-RU" b="1" dirty="0">
                <a:latin typeface="Times New Roman" charset="0"/>
                <a:ea typeface="Times New Roman" charset="0"/>
                <a:cs typeface="Times New Roman" charset="0"/>
              </a:rPr>
              <a:t>392-26925</a:t>
            </a:r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881350" y="3708604"/>
            <a:ext cx="5619466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правового регулирования государственных закупок в России: финансовый аспект</a:t>
            </a:r>
            <a:r>
              <a:rPr lang="ru-RU" sz="21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: монография / </a:t>
            </a:r>
            <a:r>
              <a:rPr lang="ru-RU" sz="2100" dirty="0" err="1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Кикавец</a:t>
            </a:r>
            <a:r>
              <a:rPr lang="ru-RU" sz="21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 В.В. – М.: Проспект, 2019. 128 с.  </a:t>
            </a:r>
          </a:p>
          <a:p>
            <a:pPr algn="just"/>
            <a:r>
              <a:rPr lang="en-US" b="1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ISBN –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978-5-392-29686-6</a:t>
            </a:r>
            <a:endParaRPr lang="ru-RU" b="1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algn="ctr"/>
            <a:endParaRPr lang="ru-RU" sz="15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529" y="1352047"/>
            <a:ext cx="3142319" cy="198517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1297380-3BB2-7A45-8CF0-AA5ED82E6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956442" y="3422334"/>
            <a:ext cx="2516491" cy="2435557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C9309F9-09C5-E742-BA4D-6AA00AC02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ABC9A-DB85-2045-A0C6-92DDCEDEF74D}" type="slidenum">
              <a:rPr lang="ru-RU" smtClean="0"/>
              <a:t>4</a:t>
            </a:fld>
            <a:endParaRPr lang="ru-RU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2CFB204A-68DA-9142-9D08-2CC0C9334692}"/>
              </a:ext>
            </a:extLst>
          </p:cNvPr>
          <p:cNvSpPr txBox="1">
            <a:spLocks/>
          </p:cNvSpPr>
          <p:nvPr/>
        </p:nvSpPr>
        <p:spPr bwMode="auto">
          <a:xfrm>
            <a:off x="3683000" y="1"/>
            <a:ext cx="6985000" cy="70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ru-RU" b="1" kern="0"/>
              <a:t>ОСНОВНЫЕ РАБОТЫ</a:t>
            </a:r>
            <a:endParaRPr lang="ru-RU" b="1" kern="0" dirty="0"/>
          </a:p>
        </p:txBody>
      </p:sp>
      <p:sp>
        <p:nvSpPr>
          <p:cNvPr id="9" name="Номер слайда 2">
            <a:extLst>
              <a:ext uri="{FF2B5EF4-FFF2-40B4-BE49-F238E27FC236}">
                <a16:creationId xmlns:a16="http://schemas.microsoft.com/office/drawing/2014/main" id="{588AA6B6-EA94-CB48-83B4-7B9E545939A5}"/>
              </a:ext>
            </a:extLst>
          </p:cNvPr>
          <p:cNvSpPr txBox="1">
            <a:spLocks/>
          </p:cNvSpPr>
          <p:nvPr/>
        </p:nvSpPr>
        <p:spPr bwMode="auto">
          <a:xfrm>
            <a:off x="9409113" y="6430964"/>
            <a:ext cx="1828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b="1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39ADE19-E6DF-0349-A782-4A06A13BEB79}" type="slidenum">
              <a:rPr kumimoji="0" lang="ru-RU" altLang="ru-RU" sz="1200">
                <a:solidFill>
                  <a:srgbClr val="FFFFFF"/>
                </a:solidFill>
                <a:latin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kumimoji="0" lang="ru-RU" altLang="ru-RU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5031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777" y="0"/>
            <a:ext cx="10780708" cy="60140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Arial Black" charset="0"/>
                <a:cs typeface="Times New Roman" panose="02020603050405020304" pitchFamily="18" charset="0"/>
              </a:rPr>
              <a:t>Какой принтер покупаем?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341195" y="601405"/>
          <a:ext cx="11627895" cy="6126938"/>
        </p:xfrm>
        <a:graphic>
          <a:graphicData uri="http://schemas.openxmlformats.org/drawingml/2006/table">
            <a:tbl>
              <a:tblPr firstRow="1" firstCol="1" bandRow="1"/>
              <a:tblGrid>
                <a:gridCol w="24062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3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31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60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9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31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031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029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8082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характеристики</a:t>
                      </a:r>
                      <a:endParaRPr lang="ru-RU" sz="20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Самсунг </a:t>
                      </a:r>
                      <a:r>
                        <a:rPr lang="en-US" sz="8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Xperss</a:t>
                      </a:r>
                      <a:r>
                        <a:rPr lang="en-US" sz="8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M2020</a:t>
                      </a: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HP </a:t>
                      </a:r>
                      <a:r>
                        <a:rPr lang="en-US" sz="8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Laserjet</a:t>
                      </a:r>
                      <a:r>
                        <a:rPr lang="en-US" sz="8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Pro M104a</a:t>
                      </a: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HP </a:t>
                      </a:r>
                      <a:r>
                        <a:rPr lang="en-US" sz="8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Laserjet</a:t>
                      </a:r>
                      <a:r>
                        <a:rPr lang="en-US" sz="8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Pro M402n</a:t>
                      </a: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Canon</a:t>
                      </a:r>
                      <a:r>
                        <a:rPr lang="ru-RU" sz="8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LBP 151dw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Самсунг </a:t>
                      </a:r>
                      <a:r>
                        <a:rPr lang="en-US" sz="8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Xperss</a:t>
                      </a:r>
                      <a:r>
                        <a:rPr lang="en-US" sz="8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M2020dw</a:t>
                      </a: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Kyocera </a:t>
                      </a:r>
                      <a:r>
                        <a:rPr lang="en-US" sz="8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Ecosys</a:t>
                      </a:r>
                      <a:r>
                        <a:rPr lang="en-US" sz="8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P2040</a:t>
                      </a: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Canon</a:t>
                      </a:r>
                      <a:r>
                        <a:rPr lang="ru-RU" sz="8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</a:t>
                      </a:r>
                      <a:r>
                        <a:rPr lang="ru-RU" sz="8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i-sensys</a:t>
                      </a:r>
                      <a:r>
                        <a:rPr lang="ru-RU" sz="8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LBP251dw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effectLst/>
                        <a:latin typeface="Times New Roman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7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Цена, руб.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5990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6990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17190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12990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7190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13290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14690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7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Нагрузка на принтер 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10 тыс. стр./мес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10 тыс. стр./мес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80 тыс. стр./мес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15 тыс. стр./мес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10 тыс. стр./мес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50 тыс. стр./мес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50 тыс. стр./мес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Базовый цвет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другие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белый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белый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черный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другие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белый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серый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ЖК дисплей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Процессор, МГц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400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600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1200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400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400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800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525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8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7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Уровень шума при печати, </a:t>
                      </a:r>
                      <a:r>
                        <a:rPr lang="ru-RU" sz="1600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Дб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51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54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66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48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69,5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Ресурс картриджа, л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500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1400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1500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1700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500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3600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2100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Кабель </a:t>
                      </a:r>
                      <a:r>
                        <a:rPr lang="en-US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USB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доп опция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доп опция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доп опция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доп опция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7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Скорость печати, </a:t>
                      </a:r>
                      <a:r>
                        <a:rPr lang="ru-RU" sz="1600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стр</a:t>
                      </a: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/мин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22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38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27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40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30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Лоток для бумаги, л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150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150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250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250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150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250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250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7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Лоток приоритетной подачи,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100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100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50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041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Встроенная память, Мб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128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128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512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64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256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512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Мощность, Вт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310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380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591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1120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310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620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1150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двусторонняя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Вес, кг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3,97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4,7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8,6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8,6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3,97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14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12,5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390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Габариты в-ш-г, см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33-22-18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19-37-25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22-38-36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24,5-39-36,5</a:t>
                      </a:r>
                      <a:endParaRPr lang="ru-RU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33-22-18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27-38-39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30-40-38</a:t>
                      </a:r>
                      <a:endParaRPr lang="ru-RU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46462" marR="464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9E9718A-68C2-5548-AC11-F9C6EA4A0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4373-344B-3046-8A0D-98BF51B930EE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0226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327547" y="1263565"/>
          <a:ext cx="11532354" cy="4689553"/>
        </p:xfrm>
        <a:graphic>
          <a:graphicData uri="http://schemas.openxmlformats.org/drawingml/2006/table">
            <a:tbl>
              <a:tblPr firstRow="1" firstCol="1" bandRow="1"/>
              <a:tblGrid>
                <a:gridCol w="2386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32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32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51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79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32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932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976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369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характеристики</a:t>
                      </a:r>
                      <a:endParaRPr lang="ru-RU" sz="17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Самсунг </a:t>
                      </a:r>
                      <a:r>
                        <a:rPr lang="en-US" sz="12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Xperss</a:t>
                      </a:r>
                      <a:r>
                        <a:rPr lang="en-US" sz="12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M2020</a:t>
                      </a:r>
                      <a:endParaRPr lang="ru-RU" sz="12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HP </a:t>
                      </a:r>
                      <a:r>
                        <a:rPr lang="en-US" sz="12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Laserjet</a:t>
                      </a:r>
                      <a:r>
                        <a:rPr lang="en-US" sz="12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Pro M104a</a:t>
                      </a:r>
                      <a:endParaRPr lang="ru-RU" sz="12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HP </a:t>
                      </a:r>
                      <a:r>
                        <a:rPr lang="en-US" sz="12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Laserjet</a:t>
                      </a:r>
                      <a:r>
                        <a:rPr lang="en-US" sz="12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Pro M402n</a:t>
                      </a:r>
                      <a:endParaRPr lang="ru-RU" sz="12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Canon</a:t>
                      </a:r>
                      <a:r>
                        <a:rPr lang="ru-RU" sz="12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LBP 151dw</a:t>
                      </a:r>
                      <a:endParaRPr lang="ru-RU" sz="12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Самсунг </a:t>
                      </a:r>
                      <a:r>
                        <a:rPr lang="en-US" sz="12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Xperss</a:t>
                      </a:r>
                      <a:r>
                        <a:rPr lang="en-US" sz="12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M2020dw</a:t>
                      </a:r>
                      <a:endParaRPr lang="ru-RU" sz="12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Kyocera </a:t>
                      </a:r>
                      <a:r>
                        <a:rPr lang="en-US" sz="12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Ecosys</a:t>
                      </a:r>
                      <a:r>
                        <a:rPr lang="en-US" sz="12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P2040</a:t>
                      </a:r>
                      <a:endParaRPr lang="ru-RU" sz="12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Canon</a:t>
                      </a:r>
                      <a:r>
                        <a:rPr lang="ru-RU" sz="12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</a:t>
                      </a:r>
                      <a:r>
                        <a:rPr lang="ru-RU" sz="12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i-sensys</a:t>
                      </a:r>
                      <a:r>
                        <a:rPr lang="ru-RU" sz="12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LBP251dw</a:t>
                      </a:r>
                      <a:endParaRPr lang="ru-RU" sz="12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40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цена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5990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6990</a:t>
                      </a:r>
                      <a:endParaRPr lang="ru-RU" sz="24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17190</a:t>
                      </a:r>
                      <a:endParaRPr lang="ru-RU" sz="24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12990</a:t>
                      </a:r>
                      <a:endParaRPr lang="ru-RU" sz="24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7190</a:t>
                      </a:r>
                      <a:endParaRPr lang="ru-RU" sz="24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13290</a:t>
                      </a:r>
                      <a:endParaRPr lang="ru-RU" sz="24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14690</a:t>
                      </a:r>
                      <a:endParaRPr lang="ru-RU" sz="24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23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Ресурс картриджа, л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500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1400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1500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1700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500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3600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2100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40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Цена картриджа</a:t>
                      </a:r>
                      <a:endParaRPr lang="ru-RU" sz="24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4 300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4 200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7 700</a:t>
                      </a:r>
                      <a:endParaRPr lang="ru-RU" sz="24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5 250</a:t>
                      </a:r>
                      <a:endParaRPr lang="ru-RU" sz="24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4 500</a:t>
                      </a:r>
                      <a:endParaRPr lang="ru-RU" sz="24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8 300</a:t>
                      </a:r>
                      <a:endParaRPr lang="ru-RU" sz="24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10 000</a:t>
                      </a:r>
                      <a:endParaRPr lang="ru-RU" sz="24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81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Расходы на содержание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774 000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270 000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462 000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278 000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810 000</a:t>
                      </a:r>
                      <a:endParaRPr lang="ru-RU" sz="24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207 500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428 600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022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Общая стоимость владения</a:t>
                      </a:r>
                      <a:endParaRPr lang="ru-RU" sz="24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779 990</a:t>
                      </a:r>
                      <a:endParaRPr lang="ru-RU" sz="24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276 990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479 190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290 990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817 190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220 790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443 290</a:t>
                      </a:r>
                      <a:endParaRPr lang="ru-RU" sz="2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F0F14A4-DF55-2C40-A49B-AB1D0063A1D5}"/>
              </a:ext>
            </a:extLst>
          </p:cNvPr>
          <p:cNvSpPr/>
          <p:nvPr/>
        </p:nvSpPr>
        <p:spPr>
          <a:xfrm>
            <a:off x="1473958" y="121670"/>
            <a:ext cx="100720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ea typeface="Arial Black" charset="0"/>
                <a:cs typeface="Times New Roman" panose="02020603050405020304" pitchFamily="18" charset="0"/>
              </a:rPr>
              <a:t>В месяц 3 пачки (500х3= 1500 листов)</a:t>
            </a:r>
            <a:br>
              <a:rPr lang="ru-RU" sz="3200" b="1" dirty="0">
                <a:latin typeface="Times New Roman" panose="02020603050405020304" pitchFamily="18" charset="0"/>
                <a:ea typeface="Arial Black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Arial Black" charset="0"/>
                <a:cs typeface="Times New Roman" panose="02020603050405020304" pitchFamily="18" charset="0"/>
              </a:rPr>
              <a:t>В год 1500 х 12 = 18 000 листов – на 5 лет 90 000 л 90 000/500х4300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ED4C0A1-4408-5A47-BD8E-5D312371E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4373-344B-3046-8A0D-98BF51B930EE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2510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218364" y="245659"/>
          <a:ext cx="11696131" cy="6335952"/>
        </p:xfrm>
        <a:graphic>
          <a:graphicData uri="http://schemas.openxmlformats.org/drawingml/2006/table">
            <a:tbl>
              <a:tblPr firstRow="1" firstCol="1" bandRow="1"/>
              <a:tblGrid>
                <a:gridCol w="20893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34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34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19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313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34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34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6989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41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характеристики</a:t>
                      </a:r>
                      <a:endParaRPr lang="ru-RU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Самсунг </a:t>
                      </a:r>
                      <a:r>
                        <a:rPr lang="en-US" sz="11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Xperss M2020</a:t>
                      </a:r>
                      <a:endParaRPr lang="ru-RU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HP </a:t>
                      </a:r>
                      <a:r>
                        <a:rPr lang="en-US" sz="11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Laserjet</a:t>
                      </a:r>
                      <a:r>
                        <a:rPr lang="en-US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Pro M104a</a:t>
                      </a:r>
                      <a:endParaRPr lang="ru-RU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HP </a:t>
                      </a:r>
                      <a:r>
                        <a:rPr lang="en-US" sz="11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Laserjet</a:t>
                      </a:r>
                      <a:r>
                        <a:rPr lang="en-US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Pro M402n</a:t>
                      </a:r>
                      <a:endParaRPr lang="ru-RU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Canon</a:t>
                      </a:r>
                      <a:r>
                        <a:rPr lang="ru-RU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LBP 151dw</a:t>
                      </a:r>
                      <a:endParaRPr lang="ru-RU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Самсунг </a:t>
                      </a:r>
                      <a:r>
                        <a:rPr lang="en-US" sz="11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Xperss</a:t>
                      </a:r>
                      <a:r>
                        <a:rPr lang="en-US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M2020dw</a:t>
                      </a:r>
                      <a:endParaRPr lang="ru-RU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Kyocera </a:t>
                      </a:r>
                      <a:r>
                        <a:rPr lang="en-US" sz="11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Ecosys</a:t>
                      </a:r>
                      <a:r>
                        <a:rPr lang="en-US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P2040</a:t>
                      </a:r>
                      <a:endParaRPr lang="ru-RU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Canon i-sensys LBP251dw</a:t>
                      </a:r>
                      <a:endParaRPr lang="ru-RU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6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цена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5990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6990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17190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12990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7190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13290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14690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12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Нагрузка на принтер 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10 тыс. стр./мес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10 тыс. стр./</a:t>
                      </a:r>
                      <a:r>
                        <a:rPr lang="ru-RU" sz="1400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мес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80 тыс. стр./мес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15 тыс. стр./</a:t>
                      </a:r>
                      <a:r>
                        <a:rPr lang="ru-RU" sz="1400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мес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10 тыс. стр./</a:t>
                      </a:r>
                      <a:r>
                        <a:rPr lang="ru-RU" sz="14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мес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50 тыс. стр./</a:t>
                      </a:r>
                      <a:r>
                        <a:rPr lang="ru-RU" sz="1400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мес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50 тыс. стр./мес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6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Базовый цвет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другие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белый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белый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черный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другие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белый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серый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6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ЖК дисплей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6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Процессор, МГц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1200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525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73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Уровень шума при печати, Дб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51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54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66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48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69,5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0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Ресурс картриджа, л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1400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1500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1700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3600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2100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36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Кабель </a:t>
                      </a:r>
                      <a:r>
                        <a:rPr lang="en-US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USB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доп</a:t>
                      </a: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опция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доп опция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доп</a:t>
                      </a: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опция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доп опция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0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Скорость печати, стр/мин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22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38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27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40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30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0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Лоток для бумаги, л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150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250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12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Лоток приоритетной подачи,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50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0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Встроенная память, Мб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128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128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512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64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256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512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36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Мощность, Вт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310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380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591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1120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310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620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1150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36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двусторонняя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36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Вес, кг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3,97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4,7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8,6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8,6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3,97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14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12,5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53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Габариты в-ш-г, см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33-22-18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19-37-25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22-38-36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24,5-39-36,5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33-22-18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27-38-39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30-40-38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36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Цена картриджа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4 300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4 200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7 700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5 250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4 500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8 300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10 000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20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Расходы на содержание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774 000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270 000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462 000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278 000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810 000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207 500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428 600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4073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Общая стоимость владения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779 990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276 990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479 190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290 990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817 190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220 790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443 290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C9D5CED-43C9-6647-9ED1-BB6F49F7B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4373-344B-3046-8A0D-98BF51B930EE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1107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77421" y="191069"/>
          <a:ext cx="11750723" cy="6530407"/>
        </p:xfrm>
        <a:graphic>
          <a:graphicData uri="http://schemas.openxmlformats.org/drawingml/2006/table">
            <a:tbl>
              <a:tblPr firstRow="1" firstCol="1" bandRow="1"/>
              <a:tblGrid>
                <a:gridCol w="2099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92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9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84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385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92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92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77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748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характеристики</a:t>
                      </a:r>
                      <a:endParaRPr lang="ru-RU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Самсунг </a:t>
                      </a:r>
                      <a:r>
                        <a:rPr lang="en-US" sz="11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Xperss M2020</a:t>
                      </a:r>
                      <a:endParaRPr lang="ru-RU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HP </a:t>
                      </a:r>
                      <a:r>
                        <a:rPr lang="en-US" sz="11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Laserjet</a:t>
                      </a:r>
                      <a:r>
                        <a:rPr lang="en-US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Pro M104a</a:t>
                      </a:r>
                      <a:endParaRPr lang="ru-RU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HP </a:t>
                      </a:r>
                      <a:r>
                        <a:rPr lang="en-US" sz="11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Laserjet</a:t>
                      </a:r>
                      <a:r>
                        <a:rPr lang="en-US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Pro M402n</a:t>
                      </a:r>
                      <a:endParaRPr lang="ru-RU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Canon</a:t>
                      </a:r>
                      <a:r>
                        <a:rPr lang="ru-RU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LBP 151dw</a:t>
                      </a:r>
                      <a:endParaRPr lang="ru-RU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Самсунг </a:t>
                      </a:r>
                      <a:r>
                        <a:rPr lang="en-US" sz="11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Xperss</a:t>
                      </a:r>
                      <a:r>
                        <a:rPr lang="en-US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M2020dw</a:t>
                      </a:r>
                      <a:endParaRPr lang="ru-RU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Kyocera </a:t>
                      </a:r>
                      <a:r>
                        <a:rPr lang="en-US" sz="11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Ecosys</a:t>
                      </a:r>
                      <a:r>
                        <a:rPr lang="en-US" sz="11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P2040</a:t>
                      </a:r>
                      <a:endParaRPr lang="ru-RU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Canon i-sensys LBP251dw</a:t>
                      </a:r>
                      <a:endParaRPr lang="ru-RU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1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цена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5990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6990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17190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12990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7190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13290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14690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1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Нагрузка на принтер 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10 тыс. стр./мес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10 тыс. стр./</a:t>
                      </a:r>
                      <a:r>
                        <a:rPr lang="ru-RU" sz="1400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мес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80 тыс. стр./мес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15 тыс. стр./</a:t>
                      </a:r>
                      <a:r>
                        <a:rPr lang="ru-RU" sz="1400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мес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10 тыс. стр./</a:t>
                      </a:r>
                      <a:r>
                        <a:rPr lang="ru-RU" sz="1400" b="1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мес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50 тыс. стр./</a:t>
                      </a:r>
                      <a:r>
                        <a:rPr lang="ru-RU" sz="1400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мес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50 тыс. стр./мес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41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Базовый цвет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другие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белый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белый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черный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другие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белый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серый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41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ЖК дисплей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41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Процессор, МГц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1200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525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3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Уровень шума при печати, Дб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51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54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66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48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69,5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7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Ресурс картриджа, л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1400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1500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1700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3600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2100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1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Кабель </a:t>
                      </a:r>
                      <a:r>
                        <a:rPr lang="en-US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USB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доп</a:t>
                      </a: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опция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доп опция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доп</a:t>
                      </a: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 опция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доп опция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7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Скорость печати, стр/мин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22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38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27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40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30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7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Лоток для бумаги, л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150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250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061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Лоток приоритетной подачи,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100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до 50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7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Встроенная память, Мб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128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128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512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64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256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512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41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Мощность, Вт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310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380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591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1120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310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620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1150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41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двусторонняя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+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41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Вес, кг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3,97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4,7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8,6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8,6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3,97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14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12,5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719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Габариты в-ш-г, см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33-22-18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19-37-25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22-38-36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24,5-39-36,5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33-22-18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27-38-39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30-40-38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41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Цена картриджа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4 300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4 200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7 700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5 250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4 500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8 300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10 000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37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Расходы на содержание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774 000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270 000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462 000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278 000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810 000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207 500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428 600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4283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Общая стоимость владения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779 990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276 990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479 190</a:t>
                      </a:r>
                      <a:endParaRPr lang="ru-RU" sz="14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290 990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817 190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220 790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charset="0"/>
                          <a:ea typeface="Calibri" charset="0"/>
                          <a:cs typeface="Times New Roman" charset="0"/>
                        </a:rPr>
                        <a:t>443 290</a:t>
                      </a:r>
                      <a:endParaRPr lang="ru-RU" sz="14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34474" marR="34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Кольцо 4"/>
          <p:cNvSpPr/>
          <p:nvPr/>
        </p:nvSpPr>
        <p:spPr>
          <a:xfrm>
            <a:off x="3681119" y="4943443"/>
            <a:ext cx="1011836" cy="202367"/>
          </a:xfrm>
          <a:prstGeom prst="don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75">
              <a:solidFill>
                <a:schemeClr val="tx1"/>
              </a:solidFill>
            </a:endParaRPr>
          </a:p>
        </p:txBody>
      </p:sp>
      <p:sp>
        <p:nvSpPr>
          <p:cNvPr id="6" name="Кольцо 5"/>
          <p:cNvSpPr/>
          <p:nvPr/>
        </p:nvSpPr>
        <p:spPr>
          <a:xfrm>
            <a:off x="6472354" y="1814549"/>
            <a:ext cx="1011836" cy="202367"/>
          </a:xfrm>
          <a:prstGeom prst="don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75">
              <a:solidFill>
                <a:schemeClr val="tx1"/>
              </a:solidFill>
            </a:endParaRPr>
          </a:p>
        </p:txBody>
      </p:sp>
      <p:sp>
        <p:nvSpPr>
          <p:cNvPr id="7" name="Кольцо 6"/>
          <p:cNvSpPr/>
          <p:nvPr/>
        </p:nvSpPr>
        <p:spPr>
          <a:xfrm>
            <a:off x="6318913" y="4326339"/>
            <a:ext cx="1104517" cy="322913"/>
          </a:xfrm>
          <a:prstGeom prst="donu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75">
              <a:solidFill>
                <a:schemeClr val="tx1"/>
              </a:solidFill>
            </a:endParaRPr>
          </a:p>
        </p:txBody>
      </p:sp>
      <p:sp>
        <p:nvSpPr>
          <p:cNvPr id="8" name="Кольцо 7"/>
          <p:cNvSpPr/>
          <p:nvPr/>
        </p:nvSpPr>
        <p:spPr>
          <a:xfrm>
            <a:off x="8965856" y="4693441"/>
            <a:ext cx="1292752" cy="315390"/>
          </a:xfrm>
          <a:prstGeom prst="donu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75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9167074" y="5356710"/>
            <a:ext cx="890316" cy="303882"/>
          </a:xfrm>
          <a:prstGeom prst="ellipse">
            <a:avLst/>
          </a:prstGeom>
          <a:noFill/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75"/>
          </a:p>
        </p:txBody>
      </p:sp>
      <p:sp>
        <p:nvSpPr>
          <p:cNvPr id="11" name="Овал 10"/>
          <p:cNvSpPr/>
          <p:nvPr/>
        </p:nvSpPr>
        <p:spPr>
          <a:xfrm>
            <a:off x="6533114" y="3515751"/>
            <a:ext cx="890316" cy="303882"/>
          </a:xfrm>
          <a:prstGeom prst="ellipse">
            <a:avLst/>
          </a:prstGeom>
          <a:noFill/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75"/>
          </a:p>
        </p:txBody>
      </p:sp>
      <p:sp>
        <p:nvSpPr>
          <p:cNvPr id="12" name="Овал 11"/>
          <p:cNvSpPr/>
          <p:nvPr/>
        </p:nvSpPr>
        <p:spPr>
          <a:xfrm>
            <a:off x="10551056" y="2934269"/>
            <a:ext cx="1131427" cy="339441"/>
          </a:xfrm>
          <a:prstGeom prst="ellipse">
            <a:avLst/>
          </a:prstGeom>
          <a:noFill/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75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F4426A8-A05C-9F4F-B163-8853A3CD8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4373-344B-3046-8A0D-98BF51B930EE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7016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245659" y="173169"/>
          <a:ext cx="11559653" cy="6393422"/>
        </p:xfrm>
        <a:graphic>
          <a:graphicData uri="http://schemas.openxmlformats.org/drawingml/2006/table">
            <a:tbl>
              <a:tblPr/>
              <a:tblGrid>
                <a:gridCol w="12121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64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66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50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893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361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№ п/п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Наименование параметра</a:t>
                      </a:r>
                      <a:endParaRPr kumimoji="0" lang="ru-RU" alt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Skoda Rapid</a:t>
                      </a:r>
                      <a:endParaRPr kumimoji="0" lang="ru-RU" alt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charset="0"/>
                        <a:cs typeface="Times New Roman" panose="02020603050405020304" pitchFamily="18" charset="0"/>
                      </a:endParaRPr>
                    </a:p>
                    <a:p>
                      <a:pPr marL="45720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Nissan Sentra</a:t>
                      </a:r>
                      <a:endParaRPr kumimoji="0" lang="ru-RU" alt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charset="0"/>
                        <a:cs typeface="Times New Roman" panose="02020603050405020304" pitchFamily="18" charset="0"/>
                      </a:endParaRPr>
                    </a:p>
                    <a:p>
                      <a:pPr marL="45720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Требуемое значение показателя, установленное в аукционной документации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417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Тип кузова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Лифтбэк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Седан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Лифтбэк</a:t>
                      </a: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 или седан</a:t>
                      </a:r>
                      <a:endParaRPr kumimoji="0" lang="ru-RU" alt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2417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Черный или белый или серый 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2417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Количество дверей, шт.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Не менее 4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195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Количество мест (включая водителя), шт.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Не менее 5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2417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Тип двигателя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Бензиновый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Бензиновый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Бензиновый*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2097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Рабочий объём двигателя, см</a:t>
                      </a:r>
                      <a:r>
                        <a:rPr kumimoji="0" lang="ru-RU" altLang="ru-RU" sz="1400" b="1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1598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1598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Не менее 1595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2097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Максимальная мощность, л/с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110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117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Не менее 110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2417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Тип привода</a:t>
                      </a:r>
                      <a:endParaRPr kumimoji="0" lang="ru-RU" alt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Передний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Передний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Передний*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1195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Тип топлива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Неэтилированный бензин АИ-95 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Неэтилированный бензин АИ-9</a:t>
                      </a:r>
                      <a:r>
                        <a:rPr kumimoji="0" lang="en-US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Неэтилированный бензин АИ-95 или неэтилированный бензин АИ-92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2417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Норма выброса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Евро-</a:t>
                      </a:r>
                      <a:r>
                        <a:rPr kumimoji="0" lang="en-US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Евро-5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Не ниже Евро-5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3726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Тип трансмиссии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МКПП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МКПП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Механическая или автоматическая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92097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количество ступеней трансмиссии, шт.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Не менее 5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41195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12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Расход топлива, л/100 км (смешанный цикл)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6,4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,4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Не более 7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41195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13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Антиблокировочная система тормозов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Наличие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Наличие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Наличие*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3363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14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Размерность колес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15  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US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Не менее </a:t>
                      </a:r>
                      <a:r>
                        <a:rPr kumimoji="0" lang="en-US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15  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3363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15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Тормоза передних колес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Дисковые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Дисковые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Дисковые*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3363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16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Объём топливного бака, л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55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52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Не менее 52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92097">
                <a:tc>
                  <a:txBody>
                    <a:bodyPr/>
                    <a:lstStyle>
                      <a:lvl1pPr marL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457200" marR="0" lvl="0" indent="0" algn="just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17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Объем багажника минимальный, л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530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51</a:t>
                      </a:r>
                      <a:r>
                        <a:rPr kumimoji="0" lang="en-US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charset="0"/>
                          <a:cs typeface="Times New Roman" panose="02020603050405020304" pitchFamily="18" charset="0"/>
                        </a:rPr>
                        <a:t>Не менее 511</a:t>
                      </a:r>
                      <a:endParaRPr kumimoji="0" lang="ru-RU" alt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charset="0"/>
                        <a:cs typeface="Times New Roman" panose="02020603050405020304" pitchFamily="18" charset="0"/>
                      </a:endParaRPr>
                    </a:p>
                  </a:txBody>
                  <a:tcPr marL="13547" marR="13547" marT="483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6B0484D-0B44-C647-A3A7-17BA919AF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4373-344B-3046-8A0D-98BF51B930EE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3430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83" y="339562"/>
            <a:ext cx="11796890" cy="6156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4" name="Прямоугольник 4"/>
          <p:cNvSpPr>
            <a:spLocks noChangeArrowheads="1"/>
          </p:cNvSpPr>
          <p:nvPr/>
        </p:nvSpPr>
        <p:spPr bwMode="auto">
          <a:xfrm>
            <a:off x="2748092" y="0"/>
            <a:ext cx="70834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Сравнение моделей магнитно-резонансных томографов</a:t>
            </a:r>
            <a:endParaRPr lang="ru-RU" altLang="ru-RU" sz="1200" dirty="0">
              <a:solidFill>
                <a:srgbClr val="FF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7" name="Кольцо 6"/>
          <p:cNvSpPr/>
          <p:nvPr/>
        </p:nvSpPr>
        <p:spPr>
          <a:xfrm>
            <a:off x="10625376" y="3769352"/>
            <a:ext cx="942975" cy="312737"/>
          </a:xfrm>
          <a:prstGeom prst="donut">
            <a:avLst>
              <a:gd name="adj" fmla="val 1363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A5186CB-D5F7-0741-A6DA-80F725E5C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4373-344B-3046-8A0D-98BF51B930EE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11899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507B32-3CDB-0A4F-B17D-0A6225EFC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0106" y="583489"/>
            <a:ext cx="5253251" cy="590218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– ВОПРОС 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789AE7-518F-EE40-BABD-3284901A57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866029"/>
            <a:ext cx="10515600" cy="33109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ЦЕНА      -      ЦЕННОСТЬ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622309D-E348-004B-8310-3DCC2BE91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4373-344B-3046-8A0D-98BF51B930EE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0449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C342151-7EF9-9249-9D90-BF56F5963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52" y="680441"/>
            <a:ext cx="11917018" cy="5497117"/>
          </a:xfrm>
          <a:prstGeom prst="rect">
            <a:avLst/>
          </a:prstGeom>
        </p:spPr>
      </p:pic>
      <p:sp>
        <p:nvSpPr>
          <p:cNvPr id="6" name="Рамка 5">
            <a:extLst>
              <a:ext uri="{FF2B5EF4-FFF2-40B4-BE49-F238E27FC236}">
                <a16:creationId xmlns:a16="http://schemas.microsoft.com/office/drawing/2014/main" id="{F7F739BE-2793-1942-B908-CFF7E8F77CA2}"/>
              </a:ext>
            </a:extLst>
          </p:cNvPr>
          <p:cNvSpPr/>
          <p:nvPr/>
        </p:nvSpPr>
        <p:spPr>
          <a:xfrm>
            <a:off x="1828800" y="2882348"/>
            <a:ext cx="6072809" cy="27829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ценность</a:t>
            </a:r>
          </a:p>
        </p:txBody>
      </p:sp>
      <p:sp>
        <p:nvSpPr>
          <p:cNvPr id="7" name="Рамка 6">
            <a:extLst>
              <a:ext uri="{FF2B5EF4-FFF2-40B4-BE49-F238E27FC236}">
                <a16:creationId xmlns:a16="http://schemas.microsoft.com/office/drawing/2014/main" id="{DFF1AE3A-AA99-5245-8859-A1267A6D4213}"/>
              </a:ext>
            </a:extLst>
          </p:cNvPr>
          <p:cNvSpPr/>
          <p:nvPr/>
        </p:nvSpPr>
        <p:spPr>
          <a:xfrm>
            <a:off x="3720548" y="3551583"/>
            <a:ext cx="6072809" cy="278295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ценность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F135E65A-0DD2-C54A-883A-3E8D3EF30A5F}"/>
              </a:ext>
            </a:extLst>
          </p:cNvPr>
          <p:cNvCxnSpPr>
            <a:cxnSpLocks/>
          </p:cNvCxnSpPr>
          <p:nvPr/>
        </p:nvCxnSpPr>
        <p:spPr>
          <a:xfrm>
            <a:off x="3720548" y="2226365"/>
            <a:ext cx="0" cy="27829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D92D7BD3-A93A-334D-BFCA-B656529F04F0}"/>
              </a:ext>
            </a:extLst>
          </p:cNvPr>
          <p:cNvCxnSpPr>
            <a:cxnSpLocks/>
          </p:cNvCxnSpPr>
          <p:nvPr/>
        </p:nvCxnSpPr>
        <p:spPr>
          <a:xfrm>
            <a:off x="7901609" y="2226365"/>
            <a:ext cx="0" cy="18950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00390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>
            <a:extLst>
              <a:ext uri="{FF2B5EF4-FFF2-40B4-BE49-F238E27FC236}">
                <a16:creationId xmlns:a16="http://schemas.microsoft.com/office/drawing/2014/main" id="{261B6955-10AB-824F-AA80-01817FDD6A7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32764" y="990600"/>
            <a:ext cx="10290411" cy="4714164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цены по затратам производителя (издержкам)</a:t>
            </a: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наиболее распространено в практике любой организации.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Формула расчета цены по этой модели: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alt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 = С + П + Н,</a:t>
            </a:r>
          </a:p>
          <a:p>
            <a:pPr eaLnBrk="1" hangingPunct="1">
              <a:buFont typeface="Wingdings" pitchFamily="2" charset="2"/>
              <a:buNone/>
            </a:pPr>
            <a:endParaRPr lang="ru-RU" altLang="ru-RU" dirty="0">
              <a:solidFill>
                <a:schemeClr val="tx1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</a:t>
            </a: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себестоимость продукции;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</a:t>
            </a: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нормативная или расчетная прибыль;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</a:t>
            </a: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надбавки (скидки) к цене.</a:t>
            </a:r>
          </a:p>
        </p:txBody>
      </p:sp>
      <p:sp>
        <p:nvSpPr>
          <p:cNvPr id="5" name="Номер слайда 6">
            <a:extLst>
              <a:ext uri="{FF2B5EF4-FFF2-40B4-BE49-F238E27FC236}">
                <a16:creationId xmlns:a16="http://schemas.microsoft.com/office/drawing/2014/main" id="{95F353FA-6050-FF49-8AD6-7BE0A1067191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 b="1"/>
              <a:pPr/>
              <a:t>48</a:t>
            </a:fld>
            <a:endParaRPr lang="ru-RU" alt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892843579"/>
      </p:ext>
    </p:extLst>
  </p:cSld>
  <p:clrMapOvr>
    <a:masterClrMapping/>
  </p:clrMapOvr>
  <p:transition>
    <p:wheel spokes="1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>
            <a:extLst>
              <a:ext uri="{FF2B5EF4-FFF2-40B4-BE49-F238E27FC236}">
                <a16:creationId xmlns:a16="http://schemas.microsoft.com/office/drawing/2014/main" id="{1782BA56-EA39-B04C-A688-B009DC1B991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990600"/>
            <a:ext cx="9144000" cy="5867400"/>
          </a:xfrm>
        </p:spPr>
        <p:txBody>
          <a:bodyPr>
            <a:normAutofit/>
          </a:bodyPr>
          <a:lstStyle/>
          <a:p>
            <a:pPr algn="just">
              <a:buNone/>
              <a:defRPr/>
            </a:pPr>
            <a:r>
              <a:rPr lang="ru-RU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Прибыль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денежное выражение стоимости прибавочного продукта.</a:t>
            </a:r>
          </a:p>
          <a:p>
            <a:pPr algn="just">
              <a:buNone/>
              <a:defRPr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Прибыль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один из обобщающих показателей работы организации, она также определяет ее рентабельность.</a:t>
            </a:r>
          </a:p>
          <a:p>
            <a:pPr algn="just">
              <a:buNone/>
              <a:defRPr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  <a:defRPr/>
            </a:pPr>
            <a:r>
              <a:rPr lang="ru-RU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Рентабельность (Р)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оценивается коэффициентом рентабельности, который вычисляется по формуле:</a:t>
            </a:r>
          </a:p>
          <a:p>
            <a:pPr algn="just">
              <a:buNone/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</a:p>
          <a:p>
            <a:pPr algn="ctr">
              <a:buNone/>
              <a:defRPr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 = П/С* 100%</a:t>
            </a:r>
          </a:p>
        </p:txBody>
      </p:sp>
      <p:sp>
        <p:nvSpPr>
          <p:cNvPr id="5" name="Номер слайда 6">
            <a:extLst>
              <a:ext uri="{FF2B5EF4-FFF2-40B4-BE49-F238E27FC236}">
                <a16:creationId xmlns:a16="http://schemas.microsoft.com/office/drawing/2014/main" id="{08408EF2-AE3E-464A-B5A6-A8E3CAE6A000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 b="1"/>
              <a:pPr/>
              <a:t>49</a:t>
            </a:fld>
            <a:endParaRPr lang="ru-RU" alt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397419207"/>
      </p:ext>
    </p:extLst>
  </p:cSld>
  <p:clrMapOvr>
    <a:masterClrMapping/>
  </p:clrMapOvr>
  <p:transition>
    <p:whee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C026FB-2D0E-584F-B755-0754274CE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6182" y="567559"/>
            <a:ext cx="6985000" cy="70419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РАБОТЫ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CE8A53-FA91-4E4F-A8BE-226B0E0DC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6BADC-E404-E847-BA92-C9E3D3F34D72}" type="slidenum">
              <a:rPr lang="ru-RU" smtClean="0"/>
              <a:t>5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A95B24-C1D2-A344-A395-78B78F6555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271752"/>
            <a:ext cx="3174124" cy="4614041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8FC3B88-510E-F54B-83A9-91F7A986B0BB}"/>
              </a:ext>
            </a:extLst>
          </p:cNvPr>
          <p:cNvSpPr/>
          <p:nvPr/>
        </p:nvSpPr>
        <p:spPr>
          <a:xfrm>
            <a:off x="4908331" y="3808155"/>
            <a:ext cx="567656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закупки в практике зарубежных стран</a:t>
            </a:r>
            <a:r>
              <a:rPr lang="ru-RU" sz="28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: монография / </a:t>
            </a:r>
            <a:r>
              <a:rPr lang="ru-RU" sz="2800" dirty="0" err="1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Кикавец</a:t>
            </a:r>
            <a:r>
              <a:rPr lang="ru-RU" sz="28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 В.В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М.: Проспект, 2020. – 176 с.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ISBN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978-5-392-32728-7 </a:t>
            </a:r>
          </a:p>
        </p:txBody>
      </p:sp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34A5C5A0-5F9A-7E4B-B9B2-02B5232BFA99}"/>
              </a:ext>
            </a:extLst>
          </p:cNvPr>
          <p:cNvSpPr txBox="1">
            <a:spLocks/>
          </p:cNvSpPr>
          <p:nvPr/>
        </p:nvSpPr>
        <p:spPr bwMode="auto">
          <a:xfrm>
            <a:off x="9409113" y="6430964"/>
            <a:ext cx="1828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b="1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39ADE19-E6DF-0349-A782-4A06A13BEB79}" type="slidenum">
              <a:rPr kumimoji="0" lang="ru-RU" altLang="ru-RU" sz="1200">
                <a:solidFill>
                  <a:srgbClr val="FFFFFF"/>
                </a:solidFill>
                <a:latin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5</a:t>
            </a:fld>
            <a:endParaRPr kumimoji="0" lang="ru-RU" altLang="ru-RU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1481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41EBE2-A5AF-3548-8D39-DD9157AE0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 – ЭТО НЕ ПРОЦЕДУРА – 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ЦЕНООБРАЗОВАНИЕ</a:t>
            </a:r>
            <a:endParaRPr lang="ru-RU" sz="4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3C9BA3-8DD9-754A-9727-E1BCDDFB6B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5012"/>
            <a:ext cx="10515600" cy="4351338"/>
          </a:xfrm>
        </p:spPr>
        <p:txBody>
          <a:bodyPr>
            <a:norm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функциональный/нефункциональный спрос;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Потребительский выбор/выбор заказчика;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Описание ОЗ;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 поставщиков и ценообразования на ТРУ;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Формирование и расчет НМЦ;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Закупаемые ТРУ / рынок / процедура;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 закупки: эффективная / неэффективная.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C950D17-A4D6-F241-BC17-DB4474715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4373-344B-3046-8A0D-98BF51B930EE}" type="slidenum">
              <a:rPr lang="ru-RU" smtClean="0"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63006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4"/>
          <p:cNvSpPr>
            <a:spLocks noGrp="1"/>
          </p:cNvSpPr>
          <p:nvPr>
            <p:ph type="ctrTitle"/>
          </p:nvPr>
        </p:nvSpPr>
        <p:spPr>
          <a:xfrm>
            <a:off x="1152939" y="1867195"/>
            <a:ext cx="9872870" cy="2666829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Точки риска работы заказчика по 223-ФЗ с учетом административной и арбитражной практик</a:t>
            </a:r>
            <a:endParaRPr lang="ru-RU" altLang="ru-RU" sz="1800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8474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117F9D35-B270-FD48-ADE0-C3FFBBC3289D}"/>
              </a:ext>
            </a:extLst>
          </p:cNvPr>
          <p:cNvSpPr txBox="1">
            <a:spLocks/>
          </p:cNvSpPr>
          <p:nvPr/>
        </p:nvSpPr>
        <p:spPr>
          <a:xfrm>
            <a:off x="2052184" y="1281702"/>
            <a:ext cx="8912773" cy="469085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3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5763" indent="-385763">
              <a:buAutoNum type="arabicParenR"/>
            </a:pPr>
            <a:r>
              <a:rPr lang="ru-RU" sz="32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подготовки процедур (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конкурентные / неконкурентные</a:t>
            </a:r>
            <a:r>
              <a:rPr lang="ru-RU" sz="32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(13-4);</a:t>
            </a:r>
          </a:p>
          <a:p>
            <a:pPr marL="385763" indent="-385763">
              <a:buAutoNum type="arabicParenR"/>
            </a:pPr>
            <a:r>
              <a:rPr lang="ru-RU" sz="32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осуществления закупок (3.1, 3.2-3);</a:t>
            </a:r>
          </a:p>
          <a:p>
            <a:pPr marL="385763" indent="-385763">
              <a:buAutoNum type="arabicParenR"/>
            </a:pPr>
            <a:r>
              <a:rPr lang="ru-RU" sz="32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УЗ (6-3);</a:t>
            </a:r>
          </a:p>
          <a:p>
            <a:pPr marL="385763" indent="-385763">
              <a:buAutoNum type="arabicParenR"/>
            </a:pPr>
            <a:r>
              <a:rPr lang="ru-RU" sz="32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подачи заявок и их содержание (10, 11-4);</a:t>
            </a:r>
          </a:p>
          <a:p>
            <a:pPr marL="385763" indent="-385763">
              <a:buAutoNum type="arabicParenR"/>
            </a:pPr>
            <a:r>
              <a:rPr lang="ru-RU" sz="32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котировочной заявки в ЭФ (10-3.2);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1539EA1-C7A0-8F4B-892C-6BACCFB8B7D0}"/>
              </a:ext>
            </a:extLst>
          </p:cNvPr>
          <p:cNvSpPr/>
          <p:nvPr/>
        </p:nvSpPr>
        <p:spPr>
          <a:xfrm>
            <a:off x="6334260" y="224472"/>
            <a:ext cx="1008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</a:t>
            </a:r>
          </a:p>
        </p:txBody>
      </p:sp>
    </p:spTree>
    <p:extLst>
      <p:ext uri="{BB962C8B-B14F-4D97-AF65-F5344CB8AC3E}">
        <p14:creationId xmlns:p14="http://schemas.microsoft.com/office/powerpoint/2010/main" val="35066106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774" y="254592"/>
            <a:ext cx="11357113" cy="67742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Признание УФАС неконкурентной закупки – конкурентной (1) </a:t>
            </a:r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(31807321940)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2906" y="1114097"/>
            <a:ext cx="11076971" cy="548548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«ГАЗПРОМ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Межрегионгаз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– работы по строительству объекта газоснабжения и газификации во Владимирской области.</a:t>
            </a:r>
          </a:p>
          <a:p>
            <a:pPr marL="0" indent="0" algn="ctr">
              <a:buNone/>
            </a:pPr>
            <a:r>
              <a:rPr lang="ru-RU" sz="18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ОТКРЫТЫЕ МАРКЕТИНГОВЫЕ ИССЛЕДОВАНИЯ</a:t>
            </a:r>
            <a:endParaRPr lang="ru-RU" sz="1600" b="1" dirty="0">
              <a:solidFill>
                <a:srgbClr val="0A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1.2.35 ПОЗ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Маркетинговые исследования – способ неконкурентной закупки, при которой ЗАК выбирает наиболее выгодные для себя условия исполнения договора из числа предложенных УЗ в соответствии с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Документацией о маркетинговых исследованиях в ЭФ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направляемым потенциальным ППИ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путем размещения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специализированных информационных системах или на Интернет-платформах.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1.2.37 ПОЗ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неконкурентная закупка – закупка, условия осуществления которой </a:t>
            </a:r>
            <a:r>
              <a:rPr lang="ru-RU" sz="2400" dirty="0">
                <a:solidFill>
                  <a:srgbClr val="070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соответствует одновременно всем условиям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предусмотренным пунктами 1.2.29 и 1.2.30 проведения конкурентных закупок.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1– размещение неопределенному кругу лиц;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– была оценка (допуск/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недопуск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начисление баллов – была конкуренция;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– описание предмета закупки в ДОЗ – с соблюдением 3-6 223-ФЗ. 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УФАС по СПб от 06.03.2019 по жалобе № Т02-146/19.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53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674521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333" y="191530"/>
            <a:ext cx="11065396" cy="67742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Признание УФАС неконкурентной закупки – конкурентной (2) </a:t>
            </a:r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(31806933755)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1333" y="1053296"/>
            <a:ext cx="11065396" cy="53094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«Концессии Теплоснабжения» – работы на поставку стальных труб Волгоградская область.</a:t>
            </a:r>
          </a:p>
          <a:p>
            <a:pPr marL="0" indent="0" algn="ctr">
              <a:buNone/>
            </a:pPr>
            <a:r>
              <a:rPr lang="ru-RU" sz="18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ЗАПРОС ТЕХНИКО-КОММЕРЧЕСКИХ ПРЕДЛОЖЕНИЙ</a:t>
            </a:r>
            <a:endParaRPr lang="ru-RU" sz="1600" b="1" dirty="0">
              <a:solidFill>
                <a:srgbClr val="0A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 30 ПОЗ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технико-коммерческие предложения – способ закупки, не являющейся формой проведения торгов, заявку на участие в которой может подать любое лицо и победителем которой признается УЗ, который по результатам обмена между обществом сведениями и предложениями, согласования условий договора предложил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лучшие условия исполнения договора в соответствии с критериями и порядком основного этапа закупки (оценки и сопоставления заявок)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установленного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документацией процедуры закупки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основании данного предложения.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и предписание УФАС по Волгоградской обл. от 01.10.2018 по делу № 18-01-18.1-04/600.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ПОЗ посредством отнесения закупок в форме запроса технико-коммерческих предложений к конкурентным способам закупок 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Решение АС Волгоградской обл.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06.12.2018 по делу № </a:t>
            </a:r>
            <a:r>
              <a:rPr lang="ru-RU" sz="3200" dirty="0">
                <a:solidFill>
                  <a:srgbClr val="070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А12-36504/2018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изменения АП (21.02.2019).</a:t>
            </a:r>
          </a:p>
          <a:p>
            <a:pPr algn="ctr"/>
            <a:endParaRPr lang="ru-RU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54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220256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333" y="191530"/>
            <a:ext cx="11065396" cy="67742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УФАС не рассматривает жалобы на ПОЗ</a:t>
            </a:r>
            <a:endParaRPr lang="ru-RU" sz="24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1333" y="1053296"/>
            <a:ext cx="11065396" cy="53094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Заявитель оспаривает саму возможность проведения закупок Заказчиком в форме закупки у ЕП, ссылаясь на нарушение своих прав как действующего исполнителя по договору по предмету оспариваемых закупок.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«ОЭК» и услуг по охране офисных зданий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(позиции плана закупок № 1337, 1338, 1339) </a:t>
            </a:r>
            <a:endParaRPr lang="ru-RU" sz="1800" b="1" dirty="0">
              <a:solidFill>
                <a:srgbClr val="0903F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жалобы следует, что обжалует именно правомерность проведения закупок, а не порядок размещения информации о закупках.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Относительно доводов жалобы о возможных признаках нарушения ст. 17 135-ФЗ УФАС сообщает, что в рамках рассмотрения жалоб, у УФАС отсутствует возможность рассмотрения доводов о нарушении ст. 17 Закона № 135-ФЗ. Указанный правовой подход подтверждается позицией ВС РФ в определении от </a:t>
            </a:r>
            <a:r>
              <a:rPr lang="ru-RU" sz="24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02.10.2017 № 309-КГ17-7502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делу </a:t>
            </a:r>
            <a:r>
              <a:rPr lang="ru-RU" sz="24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 А50-9299/2016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МосУФАС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13.10.2020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делу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077/07/00-16543/2020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55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158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6755" y="126125"/>
            <a:ext cx="8759510" cy="704193"/>
          </a:xfrm>
        </p:spPr>
        <p:txBody>
          <a:bodyPr>
            <a:noAutofit/>
          </a:bodyPr>
          <a:lstStyle/>
          <a:p>
            <a:pPr algn="ctr"/>
            <a:r>
              <a:rPr lang="ru-RU" sz="2100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? ФАС может предписать внести изменения в ПОЗ ?</a:t>
            </a:r>
            <a:br>
              <a:rPr lang="ru-RU" sz="2100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100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(или просто кто-то много болтает)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9286" y="1006997"/>
            <a:ext cx="11250591" cy="571447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АС Москвы от </a:t>
            </a:r>
            <a:r>
              <a:rPr lang="ru-RU" sz="20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02.10.2019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делу </a:t>
            </a:r>
            <a:r>
              <a:rPr lang="ru-RU" sz="32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А40-141418/19-84-1240</a:t>
            </a:r>
            <a:r>
              <a:rPr lang="ru-RU" sz="20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отказано ЗАК в обжаловании предписания УФАС внести изменения в ПОЗ.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в жалобе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ссылки на основания (ч. 10 ст. 3 223-ФЗ) </a:t>
            </a: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препятствует рассмотрению жалобы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 обратное лишало бы смысла контроль торгов, поскольку УФАС должен отказать в принятии жалобы. 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Требование ч. 10 ст. 3 223-ФЗ накладывает на УЗ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необоснованную обязанность разбираться в юридических тонкостях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админ. процедуры принятия УФАС жалобы и ставит таких УЗ в зависимость от правильности определения им соответствующей нормы права, которая, была нарушена ЗАК.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ссылки на обзор ВС РФ (2017), отклоняются судом, поскольку поименованные в тексте заявления судебные акты основаны на применении утратившего силу законодательства. 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200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 расшифровки аудиозаписи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присутствовавший на заседании представитель АО «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РЖДстрой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200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дважды просил УФАС о выдаче предписания именно о корректировке ПОЗ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поскольку, - только предписание подобного характера </a:t>
            </a:r>
            <a:r>
              <a:rPr lang="ru-RU" sz="2200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повлечь за собой прекращение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совершения АО «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РЖДстрой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нарушений, аналогичных выявленному.     </a:t>
            </a:r>
          </a:p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отменено 12.12.2019 АП – </a:t>
            </a:r>
            <a:r>
              <a:rPr lang="ru-RU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засилена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 в КАС 25.05.2020</a:t>
            </a:r>
          </a:p>
          <a:p>
            <a:pPr algn="ctr"/>
            <a:endParaRPr lang="ru-RU" sz="1650" dirty="0">
              <a:solidFill>
                <a:srgbClr val="0A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endParaRPr lang="ru-RU" sz="1350" dirty="0">
              <a:solidFill>
                <a:srgbClr val="FF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56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589836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818866" y="436728"/>
            <a:ext cx="10768083" cy="591962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ОБЗОР ВС РФ по вопросам применения</a:t>
            </a:r>
            <a:br>
              <a:rPr lang="ru-RU" sz="2400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 ЗАКОНА от 16.05.2018 № 223-ФЗ:</a:t>
            </a:r>
            <a:endParaRPr lang="ru-RU" sz="24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ru-RU" sz="15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ru-RU" sz="2000" b="1" dirty="0">
                <a:latin typeface="Times New Roman" charset="0"/>
                <a:ea typeface="Times New Roman" charset="0"/>
                <a:cs typeface="Times New Roman" charset="0"/>
              </a:rPr>
              <a:t>8. Установление заказчиком </a:t>
            </a:r>
            <a:r>
              <a:rPr lang="ru-RU" sz="2800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невыполнимых требований </a:t>
            </a:r>
            <a:r>
              <a:rPr lang="ru-RU" sz="2000" b="1" dirty="0">
                <a:latin typeface="Times New Roman" charset="0"/>
                <a:ea typeface="Times New Roman" charset="0"/>
                <a:cs typeface="Times New Roman" charset="0"/>
              </a:rPr>
              <a:t>для УЗ </a:t>
            </a:r>
            <a:r>
              <a:rPr lang="ru-RU" sz="2800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ограничивает конкуренцию </a:t>
            </a:r>
            <a:r>
              <a:rPr lang="ru-RU" sz="2000" b="1" dirty="0">
                <a:latin typeface="Times New Roman" charset="0"/>
                <a:ea typeface="Times New Roman" charset="0"/>
                <a:cs typeface="Times New Roman" charset="0"/>
              </a:rPr>
              <a:t>и противоречит положениям 223-ФЗ. </a:t>
            </a:r>
          </a:p>
          <a:p>
            <a:pPr algn="ctr"/>
            <a:endParaRPr lang="ru-RU" sz="20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ru-RU" sz="2000" b="1" dirty="0">
                <a:latin typeface="Times New Roman" charset="0"/>
                <a:ea typeface="Times New Roman" charset="0"/>
                <a:cs typeface="Times New Roman" charset="0"/>
              </a:rPr>
              <a:t>9. Включение в ДОЗ требований </a:t>
            </a:r>
            <a:r>
              <a:rPr lang="ru-RU" sz="2800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о конкретном производителе товара</a:t>
            </a:r>
            <a:r>
              <a:rPr lang="ru-RU" sz="2000" b="1" dirty="0">
                <a:latin typeface="Times New Roman" charset="0"/>
                <a:ea typeface="Times New Roman" charset="0"/>
                <a:cs typeface="Times New Roman" charset="0"/>
              </a:rPr>
              <a:t>, в </a:t>
            </a:r>
            <a:r>
              <a:rPr lang="ru-RU" sz="2800" b="1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отсутствие специфики </a:t>
            </a:r>
            <a:r>
              <a:rPr lang="ru-RU" sz="2000" b="1" dirty="0">
                <a:latin typeface="Times New Roman" charset="0"/>
                <a:ea typeface="Times New Roman" charset="0"/>
                <a:cs typeface="Times New Roman" charset="0"/>
              </a:rPr>
              <a:t>такого товара, его использования - </a:t>
            </a:r>
            <a:r>
              <a:rPr lang="ru-RU" sz="2800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ограничивает конкуренцию</a:t>
            </a:r>
            <a:r>
              <a:rPr lang="ru-RU" sz="2000" b="1" dirty="0">
                <a:latin typeface="Times New Roman" charset="0"/>
                <a:ea typeface="Times New Roman" charset="0"/>
                <a:cs typeface="Times New Roman" charset="0"/>
              </a:rPr>
              <a:t>. </a:t>
            </a:r>
          </a:p>
          <a:p>
            <a:pPr algn="ctr"/>
            <a:endParaRPr lang="ru-RU" sz="14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10. Избрание заказчиком </a:t>
            </a:r>
            <a:r>
              <a:rPr lang="ru-RU" sz="2800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способа закупки</a:t>
            </a:r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, который повлек за собой </a:t>
            </a:r>
            <a:r>
              <a:rPr lang="ru-RU" sz="2800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необоснованное ограничение </a:t>
            </a:r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круга потенциальных УЗ, </a:t>
            </a:r>
            <a:r>
              <a:rPr lang="ru-RU" sz="2800" b="1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нарушает принципы осуществления закупок </a:t>
            </a:r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и положения 135-ФЗ. </a:t>
            </a:r>
            <a:endParaRPr lang="ru-RU" sz="24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36214-98B1-5E4D-A971-B5F82383EE3A}" type="slidenum">
              <a:rPr lang="ru-RU" smtClean="0"/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5657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117F9D35-B270-FD48-ADE0-C3FFBBC3289D}"/>
              </a:ext>
            </a:extLst>
          </p:cNvPr>
          <p:cNvSpPr txBox="1">
            <a:spLocks/>
          </p:cNvSpPr>
          <p:nvPr/>
        </p:nvSpPr>
        <p:spPr>
          <a:xfrm>
            <a:off x="752353" y="1157469"/>
            <a:ext cx="10845479" cy="532435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5763" indent="-385763" algn="just">
              <a:buFont typeface="+mj-lt"/>
              <a:buAutoNum type="arabicParenR" startAt="6"/>
            </a:pPr>
            <a:r>
              <a:rPr lang="ru-RU" sz="32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разъяснения (2-3.2);</a:t>
            </a:r>
          </a:p>
          <a:p>
            <a:pPr marL="385763" indent="-385763" algn="just">
              <a:buAutoNum type="arabicParenR" startAt="6"/>
            </a:pPr>
            <a:r>
              <a:rPr lang="ru-RU" sz="32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положения о комиссии (8-3.2);</a:t>
            </a:r>
          </a:p>
          <a:p>
            <a:pPr marL="385763" indent="-385763" algn="just">
              <a:buAutoNum type="arabicParenR" startAt="6"/>
            </a:pPr>
            <a:r>
              <a:rPr lang="ru-RU" sz="32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размещение доп. информации в ЕИС (6-4);</a:t>
            </a:r>
          </a:p>
          <a:p>
            <a:pPr marL="385763" indent="-385763" algn="just">
              <a:buAutoNum type="arabicParenR" startAt="6"/>
            </a:pPr>
            <a:r>
              <a:rPr lang="ru-RU" sz="32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 РФ 925 (порядок приоритета </a:t>
            </a:r>
            <a:r>
              <a:rPr lang="ru-RU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ДОЗе</a:t>
            </a:r>
            <a:r>
              <a:rPr lang="ru-RU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РП (ПП РФ 878) – 30%);</a:t>
            </a:r>
          </a:p>
          <a:p>
            <a:pPr marL="385763" indent="-385763" algn="just">
              <a:buAutoNum type="arabicParenR" startAt="6"/>
            </a:pPr>
            <a:r>
              <a:rPr lang="ru-RU" sz="32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ОЗ, ОИД (конкурентные/неконкурентные);</a:t>
            </a:r>
          </a:p>
          <a:p>
            <a:pPr marL="385763" indent="-385763" algn="just">
              <a:buAutoNum type="arabicParenR" startAt="6"/>
            </a:pPr>
            <a:r>
              <a:rPr lang="ru-RU" sz="32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возможность включения в ДОЗ, извещения и протоколы ДОП сведений (13,14-3.2; 9,10-4);</a:t>
            </a:r>
          </a:p>
          <a:p>
            <a:pPr marL="385763" indent="-385763" algn="just">
              <a:buAutoNum type="arabicParenR" startAt="6"/>
            </a:pPr>
            <a:r>
              <a:rPr lang="ru-RU" sz="32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этапы закупок (24-3.2);</a:t>
            </a:r>
          </a:p>
          <a:p>
            <a:pPr marL="385763" indent="-385763" algn="just">
              <a:buAutoNum type="arabicParenR" startAt="6"/>
            </a:pPr>
            <a:r>
              <a:rPr lang="ru-RU" sz="32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требования к </a:t>
            </a:r>
            <a:r>
              <a:rPr lang="ru-RU" sz="40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 (ед. ППИ);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27A53FB-6A34-4347-A0A6-1872458C2F17}"/>
              </a:ext>
            </a:extLst>
          </p:cNvPr>
          <p:cNvSpPr/>
          <p:nvPr/>
        </p:nvSpPr>
        <p:spPr>
          <a:xfrm>
            <a:off x="6434022" y="23809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5686306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3215" y="191530"/>
            <a:ext cx="9988952" cy="67742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err="1">
                <a:latin typeface="Times New Roman" charset="0"/>
                <a:ea typeface="Times New Roman" charset="0"/>
                <a:cs typeface="Times New Roman" charset="0"/>
              </a:rPr>
              <a:t>Неуказание</a:t>
            </a:r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 в протоколе детальных сведений по оценке – предписание УФАС на отмену протокола (А40-163267/19-2-1035)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137" y="1053296"/>
            <a:ext cx="11250592" cy="53094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ПАО «Промсвязьбанк» – обслуживание инженерных сетей.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АС Москвы от 05.11.2019 по делу № </a:t>
            </a:r>
            <a:r>
              <a:rPr lang="ru-RU" sz="2000" b="1" dirty="0">
                <a:latin typeface="Times New Roman" charset="0"/>
                <a:ea typeface="Times New Roman" charset="0"/>
                <a:cs typeface="Times New Roman" charset="0"/>
              </a:rPr>
              <a:t>А40-163267/19-2-1035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изменения АП (12.02.2020) и КАС (16.06.2020), определением ВС РФ от 05.10.2020 № 305-ЭС20-13892 отказано в коллегию.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предоставленное ЗАК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самостоятельно определять перечень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подлежащих указанию в итоговом протоколе закупки сведений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свидетельствует о соблюдении им требований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законодательства о закупках и не освобождает ЗАК от обязанности детального раскрытия сведений о причинах принятого решения в итоговом протоколе (п. 1 ч. 1 ст. 3 223-ФЗ).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должна </a:t>
            </a:r>
            <a:r>
              <a:rPr lang="ru-RU" sz="20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детально раскрывать причины начисления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 или иного количества баллов поданным заявкам, а также </a:t>
            </a:r>
            <a:r>
              <a:rPr lang="ru-RU" sz="20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признания заявки победителем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тем, чтобы </a:t>
            </a:r>
            <a:r>
              <a:rPr lang="ru-RU" sz="20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исключить возможность ЗАК в последующем субъективно трактовать причины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такого отклонения, начисления и признания соответственно и предоставить УЗ возможность в случае несогласия с таким решением заказчика оспорить его в установленном законом порядке.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ЗАК по формированию протокола привели к нарушению права УЗ на получение объективной и достоверной информации о причинах его поражения в процедуре. </a:t>
            </a:r>
          </a:p>
          <a:p>
            <a:pPr algn="ctr"/>
            <a:endParaRPr lang="ru-RU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59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9957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C026FB-2D0E-584F-B755-0754274CE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0143" y="943787"/>
            <a:ext cx="6985000" cy="704193"/>
          </a:xfrm>
        </p:spPr>
        <p:txBody>
          <a:bodyPr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АНОНС – 2021 г. 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CE8A53-FA91-4E4F-A8BE-226B0E0DC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6BADC-E404-E847-BA92-C9E3D3F34D72}" type="slidenum">
              <a:rPr lang="ru-RU" smtClean="0"/>
              <a:t>6</a:t>
            </a:fld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8FC3B88-510E-F54B-83A9-91F7A986B0BB}"/>
              </a:ext>
            </a:extLst>
          </p:cNvPr>
          <p:cNvSpPr/>
          <p:nvPr/>
        </p:nvSpPr>
        <p:spPr>
          <a:xfrm>
            <a:off x="2039007" y="2988349"/>
            <a:ext cx="795633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закупки в России</a:t>
            </a:r>
            <a:r>
              <a:rPr lang="ru-RU" sz="4000" b="1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: </a:t>
            </a:r>
            <a:r>
              <a:rPr lang="ru-RU" sz="4000" b="1" i="1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интересы, конкуренция, цена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37933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117F9D35-B270-FD48-ADE0-C3FFBBC3289D}"/>
              </a:ext>
            </a:extLst>
          </p:cNvPr>
          <p:cNvSpPr txBox="1">
            <a:spLocks/>
          </p:cNvSpPr>
          <p:nvPr/>
        </p:nvSpPr>
        <p:spPr>
          <a:xfrm>
            <a:off x="798653" y="1354442"/>
            <a:ext cx="10961225" cy="525470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85763" indent="-385763" algn="just">
              <a:buFont typeface="+mj-lt"/>
              <a:buAutoNum type="arabicParenR" startAt="14"/>
            </a:pPr>
            <a:r>
              <a:rPr lang="ru-RU" sz="28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заключения и исполнения договоров (2-2); (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указать – что договор завершается составлением акта – с нужной датой</a:t>
            </a:r>
            <a:r>
              <a:rPr lang="ru-RU" sz="28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85763" indent="-385763" algn="just">
              <a:buAutoNum type="arabicParenR" startAt="14"/>
            </a:pPr>
            <a:r>
              <a:rPr lang="ru-RU" sz="28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предоставление отчетных документов в ЕИС;</a:t>
            </a:r>
          </a:p>
          <a:p>
            <a:pPr marL="385763" indent="-385763" algn="just">
              <a:buAutoNum type="arabicParenR" startAt="14"/>
            </a:pPr>
            <a:r>
              <a:rPr lang="ru-RU" sz="28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закупок у МСП;</a:t>
            </a:r>
          </a:p>
          <a:p>
            <a:pPr marL="385763" indent="-385763" algn="just">
              <a:buAutoNum type="arabicParenR" startAt="14"/>
            </a:pPr>
            <a:r>
              <a:rPr lang="ru-RU" sz="28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третейская оговорка;</a:t>
            </a:r>
          </a:p>
          <a:p>
            <a:pPr marL="385763" indent="-385763" algn="just">
              <a:buAutoNum type="arabicParenR" startAt="14"/>
            </a:pPr>
            <a:r>
              <a:rPr lang="ru-RU" sz="28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подписания договора / возможность (право и основания) отказа от заключения договора;</a:t>
            </a:r>
          </a:p>
          <a:p>
            <a:pPr marL="385763" indent="-385763" algn="just">
              <a:buAutoNum type="arabicParenR" startAt="14"/>
            </a:pPr>
            <a:r>
              <a:rPr lang="ru-RU" sz="2800" b="1" i="1" dirty="0">
                <a:solidFill>
                  <a:srgbClr val="0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изменения договора (5-4);</a:t>
            </a:r>
          </a:p>
          <a:p>
            <a:pPr marL="385763" indent="-385763" algn="just">
              <a:buAutoNum type="arabicParenR" startAt="14"/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структуру и алгоритм планирования закупок;</a:t>
            </a:r>
          </a:p>
          <a:p>
            <a:pPr marL="385763" indent="-385763" algn="just">
              <a:buAutoNum type="arabicParenR" startAt="14"/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взаимодействии ЗАК (структурных подразделений);</a:t>
            </a:r>
          </a:p>
          <a:p>
            <a:pPr marL="385763" indent="-385763" algn="just">
              <a:buAutoNum type="arabicParenR" startAt="14"/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и обоснование НМЦД (9,10-4).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E6F4870-614E-2B4A-9719-4902449B3C2B}"/>
              </a:ext>
            </a:extLst>
          </p:cNvPr>
          <p:cNvSpPr/>
          <p:nvPr/>
        </p:nvSpPr>
        <p:spPr>
          <a:xfrm>
            <a:off x="6506445" y="23809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73912681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3215" y="191530"/>
            <a:ext cx="9988952" cy="103538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ПОЗ и единственная допущенная заявка на участие в конкурсе – </a:t>
            </a:r>
            <a:r>
              <a:rPr lang="ru-RU" sz="2400" b="1" dirty="0">
                <a:solidFill>
                  <a:srgbClr val="0903FB"/>
                </a:solidFill>
                <a:latin typeface="Times New Roman" charset="0"/>
                <a:ea typeface="Times New Roman" charset="0"/>
                <a:cs typeface="Times New Roman" charset="0"/>
              </a:rPr>
              <a:t>заключаем договор </a:t>
            </a:r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или новая процедура?   (1)</a:t>
            </a:r>
            <a:b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(А40-164958/19-149-1379)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137" y="1469984"/>
            <a:ext cx="11250592" cy="525149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«ЦППК» – использование дебетовых платежей «Стрелка».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АС Москвы от 08.10.2019 по делу № </a:t>
            </a:r>
            <a:r>
              <a:rPr lang="ru-RU" sz="2400" b="1" dirty="0">
                <a:solidFill>
                  <a:srgbClr val="0903FB"/>
                </a:solidFill>
                <a:latin typeface="Times New Roman" charset="0"/>
                <a:ea typeface="Times New Roman" charset="0"/>
                <a:cs typeface="Times New Roman" charset="0"/>
              </a:rPr>
              <a:t>А40-164958/19-149-1379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изменения АП (16.12.2019) и КАС (26.06.2020), определением ВС РФ от 02.10.2020 № 305-ЭС20-15141 отказано в коллегию.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301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 установлено, что если ОК признан несостоявшимся вследствие поступления заявки от одного УЗ, а также если к участию в ОК допущен один УЗ, с ним </a:t>
            </a:r>
            <a:r>
              <a:rPr lang="ru-RU" sz="20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заключен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в порядке, установленном нормативными документами ЗАК. При этом, п. 302 ПОЗ предусмотрено </a:t>
            </a:r>
            <a:r>
              <a:rPr lang="ru-RU" sz="20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ЗАК объявить новый ОК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осуществить закупку другим способом, в случае, если ОК признан несостоявшимся. 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ч. 1 ст. 2 223-ФЗ при закупке ТРУ ЗАК руководствуются Конституцией РФ, ГК РФ, названным законом, другими федеральными законами и иными НПА РФ, правовыми актами, регламентирующими правила закупки. </a:t>
            </a:r>
            <a:r>
              <a:rPr lang="ru-RU" sz="20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 не является единственным правовым актом, регламентирующим деятельность ЗАК. 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ГК РФ, регулирующие проведение торгов, в полной мере применяются к ОК, ввиду прямого указания ч. 4 ст. 447 ГК РФ. Соответственно, процедура закупки подлежит завершению по правилам ч. 1 ст. 447 ГК РФ. </a:t>
            </a:r>
          </a:p>
          <a:p>
            <a:pPr algn="ctr"/>
            <a:endParaRPr lang="ru-RU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61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185232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3215" y="191530"/>
            <a:ext cx="9988952" cy="103538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ПОЗ и единственная допущенная заявка на участие в конкурсе – </a:t>
            </a:r>
            <a:r>
              <a:rPr lang="ru-RU" sz="2400" b="1" dirty="0">
                <a:solidFill>
                  <a:srgbClr val="0903FB"/>
                </a:solidFill>
                <a:latin typeface="Times New Roman" charset="0"/>
                <a:ea typeface="Times New Roman" charset="0"/>
                <a:cs typeface="Times New Roman" charset="0"/>
              </a:rPr>
              <a:t>заключаем договор </a:t>
            </a:r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или новая процедура?    (2)</a:t>
            </a:r>
            <a:b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(А40-164958/19-149-1379)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6478" y="1226916"/>
            <a:ext cx="11664176" cy="549455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Положениями ч. 5 ст. 447 ГК РФ определены случаи, в которых торги признаются несостоявшимися. 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правовые последствия такого признания не установлены. 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Исходя из общих начал гражданского законодательства (ч. 3 ст. 1, ст. 10 ГК РФ) - признание торгов несостоявшимися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их конечным результатом только в случае:</a:t>
            </a:r>
          </a:p>
          <a:p>
            <a:pPr algn="just">
              <a:buFontTx/>
              <a:buChar char="-"/>
            </a:pPr>
            <a:r>
              <a:rPr lang="ru-RU" sz="20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отсутствия поданных заявок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участие в таких торгах;</a:t>
            </a:r>
          </a:p>
          <a:p>
            <a:pPr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либо в случае </a:t>
            </a:r>
            <a:r>
              <a:rPr lang="ru-RU" sz="20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отказа в допуске к участию в торгах всем потенциальным претендентам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поскольку в упомянутых случаях такое признание не влечет за собой никаких правовых последствий и неспособно привести к нарушению либо ущемлению чьих-либо гражданских прав. 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признания торгов несостоявшимися - участие только одного УЗ, вести речь об отсутствии правовых последствий проведения таких торгов не представляется возможным. 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Обратное приведет к нарушению законодательно закрепленного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принципа равенства участников гражданских правоотношений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(ч. 1 ст. 1 ГК РФ),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добросовестной реализации ими своих прав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(ч. 3 ст. 1 ГК РФ), недопустимости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извлечения преимуществ из своего незаконного или недобросовестного поведения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(ч. 4 ст. 1 ГК РФ), а также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недопустимости злоупотребления правом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(ч. 1 ст. 10 ГК РФ). 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конечным результатом торгов, даже признанных несостоявшимися, при условии соответствия поданной единственным УЗ заявки требованиям ДОЗ, является заключение с этим УЗ договора.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62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444586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0991" y="212580"/>
            <a:ext cx="8927762" cy="112589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Необоснованное уклонение ЗАК от заключения договора – понуждение через АС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0087" y="1656522"/>
            <a:ext cx="11224591" cy="455377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АС Москвы от </a:t>
            </a:r>
            <a:r>
              <a:rPr lang="ru-RU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07.10.2019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делу </a:t>
            </a:r>
            <a:r>
              <a:rPr lang="ru-RU" sz="27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А40-154214/19-176-1404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удовлетворены требования УЗ к ЗАК о понуждении к заключению.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п.6 ст. 448; 310; 421; 445 ГК РФ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итоге ООО «Газпром комплектация» обязал суд заключить с ООО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Элтера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договор поставки на условиях, предусмотренных ДОЗП в ЭФ на поставку электрооборудования для комплектации стройки «МГ «Сила Сибири» для нужд ООО «Газпром комплектация» извещение 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31806992787.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исковое о возмещении с/расходов (80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63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41559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>
            <a:extLst>
              <a:ext uri="{FF2B5EF4-FFF2-40B4-BE49-F238E27FC236}">
                <a16:creationId xmlns:a16="http://schemas.microsoft.com/office/drawing/2014/main" id="{243BBEB7-3790-6748-B937-2E9379CF4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113" y="-1"/>
            <a:ext cx="10999304" cy="1285461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заключенный в обход 223-фз – ничтожный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(не порождает последствий)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</a:t>
            </a:r>
            <a:r>
              <a:rPr lang="pt-B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pt-B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</a:t>
            </a:r>
            <a:r>
              <a:rPr lang="pt-B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3481</a:t>
            </a:r>
            <a:r>
              <a:rPr lang="pt-B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/201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330" name="Содержимое 2">
            <a:extLst>
              <a:ext uri="{FF2B5EF4-FFF2-40B4-BE49-F238E27FC236}">
                <a16:creationId xmlns:a16="http://schemas.microsoft.com/office/drawing/2014/main" id="{8F737998-5307-1B47-935D-C43F58805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843" y="1417983"/>
            <a:ext cx="11211340" cy="51816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Иск к МУП «ЖЭУ № 10 </a:t>
            </a:r>
            <a:r>
              <a:rPr lang="ru-RU" altLang="ru-RU" sz="2400" dirty="0" err="1">
                <a:latin typeface="Times New Roman" panose="02020603050405020304" pitchFamily="18" charset="0"/>
                <a:cs typeface="Arial" panose="020B0604020202020204" pitchFamily="34" charset="0"/>
              </a:rPr>
              <a:t>г.о</a:t>
            </a: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. Южно-Сахалинск» о взыскании долга (4 258 900,00) и судебных расходов отказано + АП </a:t>
            </a:r>
            <a:r>
              <a:rPr lang="ru-RU" altLang="ru-RU" sz="2400" dirty="0">
                <a:solidFill>
                  <a:srgbClr val="0C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(28.01.2018), </a:t>
            </a: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КАС </a:t>
            </a:r>
            <a:r>
              <a:rPr lang="ru-RU" altLang="ru-RU" sz="2400" dirty="0">
                <a:solidFill>
                  <a:srgbClr val="0C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(08.05.2019). </a:t>
            </a:r>
          </a:p>
          <a:p>
            <a:pPr marL="0" indent="0" algn="just">
              <a:buNone/>
            </a:pP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спорный договор заключен без конкурентных норм 223-ФЗ - сделка является ничтожной, в связи с чем заявленные требования </a:t>
            </a:r>
            <a:r>
              <a:rPr lang="ru-RU" altLang="ru-RU" b="1" dirty="0">
                <a:solidFill>
                  <a:srgbClr val="0A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являются необоснованными. </a:t>
            </a:r>
          </a:p>
          <a:p>
            <a:pPr marL="0" indent="0" algn="just">
              <a:buNone/>
            </a:pP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Услуги оказаны, но </a:t>
            </a:r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исполнитель не мог не знать</a:t>
            </a: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, что нарушены требования законодательства о закупках</a:t>
            </a: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.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акты оформлены до 100 000 руб. – вывод - заключение связанных гражданско-правовых сделок, фактически образующих единую сделку,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искусственно раздробленную для формального соблюдения специальных ограничений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предусмотренных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223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-ФЗ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произведена с целью уйти от конкурентных процедур вступления в правоотношения с ЗАК, по сути, дезавуирует его применение и открывает возможность для приобретения незаконных имущественных выгод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ctr">
              <a:buNone/>
            </a:pPr>
            <a:r>
              <a:rPr lang="ru-RU" alt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ВС РФ в определении от 16.09.2019 № 303-ЭС19-14608 </a:t>
            </a: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отказано в передаче жалобы на рассмотрение СК по ЭС ВС РФ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C046C3A-6F1F-7944-9201-1A40139B2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64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44394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117F9D35-B270-FD48-ADE0-C3FFBBC3289D}"/>
              </a:ext>
            </a:extLst>
          </p:cNvPr>
          <p:cNvSpPr txBox="1">
            <a:spLocks/>
          </p:cNvSpPr>
          <p:nvPr/>
        </p:nvSpPr>
        <p:spPr>
          <a:xfrm>
            <a:off x="3138489" y="2897776"/>
            <a:ext cx="5915025" cy="21123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ПРОЦЕДУРЫ</a:t>
            </a:r>
            <a:endParaRPr lang="ru-RU" sz="2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73877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3215" y="191530"/>
            <a:ext cx="9988952" cy="103538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Требование УЗ представить подтверждение наличия МТР – ограничение конкуренции</a:t>
            </a:r>
            <a:b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А40-150924/2019-147-1227</a:t>
            </a:r>
            <a:endParaRPr lang="ru-RU" sz="2400" b="1" dirty="0">
              <a:solidFill>
                <a:srgbClr val="FF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6478" y="1226916"/>
            <a:ext cx="11664176" cy="549455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ПАО 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Русгидро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АС Москвы от 11.09.2019, без изменения АП (18.12.2019) и КАС (12.03.2020), определением ВС РФ от 14.09.2020 № 305-ЭС20-12406 отказано в коллегию.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3 п. 7 ТЗ КД установлено, что УЗ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представить справку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наличии МТР и оснащения в соответствии с Приложением №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ТЗ.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подтверждается УЗ в заявке сведений по форме-«Справка о МТР».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ФАС и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СУДы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отсутствие у УЗ на момент подачи заявки указанных, а также подтверждающих документов,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влияет на возможность надлежащего исполнения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УЗ обязательств по договору, заключаемому по результатам конкурса, поскольку такие производственные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мощности могут быть привлечены УЗ закупки после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подведения итогов закупки, в случае признания УЗ победителем закупки, а, напротив,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налагают дополнительные непредусмотренные финансовые обязательства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УЗ для целей принятия участия в Конкурсе. 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66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285031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>
            <a:extLst>
              <a:ext uri="{FF2B5EF4-FFF2-40B4-BE49-F238E27FC236}">
                <a16:creationId xmlns:a16="http://schemas.microsoft.com/office/drawing/2014/main" id="{BAE06E09-8F28-BE46-A145-85744BE35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355" y="158513"/>
            <a:ext cx="10718156" cy="110044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Декларации о СПТ и сертификаты –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требуем, если товар есть у УЗ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</a:t>
            </a:r>
            <a:r>
              <a:rPr lang="pt-B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pt-B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</a:t>
            </a:r>
            <a:r>
              <a:rPr lang="pt-B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12018</a:t>
            </a:r>
            <a:r>
              <a:rPr lang="pt-B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090" name="Содержимое 2">
            <a:extLst>
              <a:ext uri="{FF2B5EF4-FFF2-40B4-BE49-F238E27FC236}">
                <a16:creationId xmlns:a16="http://schemas.microsoft.com/office/drawing/2014/main" id="{DD192E77-D13F-EE48-BA87-77B98B60C7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712" y="1630017"/>
            <a:ext cx="11227442" cy="480557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АС Приморского края от 17.09.2019, без изменения АП. (20.11.2019) и КАС. (18.02.2020) отказано ЗАК в признании незаконными действий УФАС – требования к информации и документам в составе заявок.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Суды подтвердили позицию УФАС России в том, что сертификаты и декларации о СПТ можно требовать от УЗ только в том случае, если он имеет этот товар в наличии при подаче заявки. 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аналогии с 44-ФЗ - письмо ФАС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01.07.2016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ИА/44536/16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установлении требований к составу, инструкции по заполнению заявки на участие в закупке» </a:t>
            </a:r>
            <a:endParaRPr lang="ru-RU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b="0" dirty="0"/>
              <a:t> </a:t>
            </a:r>
            <a:r>
              <a:rPr lang="ru-RU" altLang="ru-RU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 РФ в определении от 17.06.2020 № 303-ЭС20-9276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отказано в передаче жалобы на рассмотрение коллегии. </a:t>
            </a:r>
            <a:endParaRPr lang="ru-RU" alt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FF5BEBC-C3EF-914C-9876-1BD1E348C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67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14031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D479D97-4540-0847-BAA4-FD090A22C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672" y="1269242"/>
            <a:ext cx="11163868" cy="4844955"/>
          </a:xfrm>
        </p:spPr>
        <p:txBody>
          <a:bodyPr>
            <a:normAutofit/>
          </a:bodyPr>
          <a:lstStyle/>
          <a:p>
            <a:pPr marL="457200" indent="-457200" algn="just">
              <a:buAutoNum type="arabicParenR"/>
            </a:pPr>
            <a:r>
              <a:rPr lang="ru-RU" sz="3200" b="1" u="sng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 должен иметь необходимые полномочия на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 algn="just">
              <a:buFontTx/>
              <a:buChar char="-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поставку продукции (товара);</a:t>
            </a:r>
          </a:p>
          <a:p>
            <a:pPr marL="342900" indent="-342900" algn="just">
              <a:buFontTx/>
              <a:buChar char="-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подтверждение сроков поставки продукции (товара);</a:t>
            </a:r>
          </a:p>
          <a:p>
            <a:pPr marL="342900" indent="-342900" algn="just">
              <a:buFontTx/>
              <a:buChar char="-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шеф-монтажа и/или шеф-наладки (если нужно, согласно ТЗ);</a:t>
            </a:r>
          </a:p>
          <a:p>
            <a:pPr marL="342900" indent="-342900" algn="just">
              <a:buFontTx/>
              <a:buChar char="-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подтверждение распространения фирменных гарантийных обязательств от производителей продукции (товара), предлагаемого в рамках закупочной процедуры.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6AB4DFC-12E1-5A4E-837A-DB4588F631F0}"/>
              </a:ext>
            </a:extLst>
          </p:cNvPr>
          <p:cNvSpPr/>
          <p:nvPr/>
        </p:nvSpPr>
        <p:spPr>
          <a:xfrm>
            <a:off x="5030488" y="197635"/>
            <a:ext cx="4597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Нарушение ? ДА/НЕТ</a:t>
            </a:r>
            <a:endParaRPr lang="ru-RU" sz="3200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5414A1F-717A-F74C-AA0E-A5F90D557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68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10437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D479D97-4540-0847-BAA4-FD090A22C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149" y="955343"/>
            <a:ext cx="11129475" cy="577300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x-none" b="1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заверенные </a:t>
            </a:r>
            <a:r>
              <a:rPr lang="ru-RU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</a:t>
            </a:r>
            <a:r>
              <a:rPr lang="x-none" b="1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копии документов</a:t>
            </a:r>
            <a:r>
              <a:rPr lang="x-none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x-none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подтверждающих наличие 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</a:t>
            </a:r>
            <a:r>
              <a:rPr lang="x-none">
                <a:latin typeface="Times New Roman" panose="02020603050405020304" pitchFamily="18" charset="0"/>
                <a:cs typeface="Times New Roman" panose="02020603050405020304" pitchFamily="18" charset="0"/>
              </a:rPr>
              <a:t> полномочий от производителей продукции (оборудования, материалов) на поставку продукции, в рамках настоящей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ДОЗ</a:t>
            </a:r>
            <a:r>
              <a:rPr lang="x-none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x-none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x-none" b="1" i="1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заверенные </a:t>
            </a:r>
            <a:r>
              <a:rPr lang="ru-RU" b="1" i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</a:t>
            </a:r>
            <a:r>
              <a:rPr lang="x-none" b="1" i="1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копии свидетельства предприятия-изготовителя продукции (производителя), </a:t>
            </a:r>
            <a:r>
              <a:rPr lang="x-none" b="1" i="1" u="sng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выданного на организатора торгов,</a:t>
            </a:r>
            <a:r>
              <a:rPr lang="x-none" b="1" i="1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подтверждении готовности данного производителя</a:t>
            </a:r>
            <a:r>
              <a:rPr lang="x-none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>
                <a:latin typeface="Times New Roman" panose="02020603050405020304" pitchFamily="18" charset="0"/>
                <a:cs typeface="Times New Roman" panose="02020603050405020304" pitchFamily="18" charset="0"/>
              </a:rPr>
              <a:t>(по отдельному договору 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</a:t>
            </a:r>
            <a:r>
              <a:rPr lang="x-none">
                <a:latin typeface="Times New Roman" panose="02020603050405020304" pitchFamily="18" charset="0"/>
                <a:cs typeface="Times New Roman" panose="02020603050405020304" pitchFamily="18" charset="0"/>
              </a:rPr>
              <a:t>, в случае признания данного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</a:t>
            </a:r>
            <a:r>
              <a:rPr lang="x-none">
                <a:latin typeface="Times New Roman" panose="02020603050405020304" pitchFamily="18" charset="0"/>
                <a:cs typeface="Times New Roman" panose="02020603050405020304" pitchFamily="18" charset="0"/>
              </a:rPr>
              <a:t> Победителем) выполнить поставку продукции (товара), предлагаемого </a:t>
            </a:r>
            <a:r>
              <a:rPr lang="x-none" b="1" i="1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настоящей закупочной процедуры с указанием названия и реквизитов процедуры, подтверждением сроков начала и окончания поставки продукции </a:t>
            </a:r>
            <a:r>
              <a:rPr lang="x-none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(товара), </a:t>
            </a:r>
            <a:r>
              <a:rPr lang="x-none" b="1" i="1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подтверждением гарантийных обязательств на отгружаемую продукцию</a:t>
            </a:r>
            <a:r>
              <a:rPr lang="x-none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(товар), </a:t>
            </a:r>
            <a:r>
              <a:rPr lang="x-none" b="1" i="1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подтверждением проведения шеф-монтажа и/или шеф-наладки</a:t>
            </a:r>
            <a:r>
              <a:rPr lang="x-none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>
                <a:latin typeface="Times New Roman" panose="02020603050405020304" pitchFamily="18" charset="0"/>
                <a:cs typeface="Times New Roman" panose="02020603050405020304" pitchFamily="18" charset="0"/>
              </a:rPr>
              <a:t>(если нужно, согласно ТЗ), с печатью и подписью уполномоченного лица с приложением документов, подтверждающих полномочия такого лица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1442F1C-30C6-934B-BECB-655901B5BEC9}"/>
              </a:ext>
            </a:extLst>
          </p:cNvPr>
          <p:cNvSpPr/>
          <p:nvPr/>
        </p:nvSpPr>
        <p:spPr>
          <a:xfrm>
            <a:off x="7145891" y="102101"/>
            <a:ext cx="4597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Нарушение ? ДА/НЕТ</a:t>
            </a:r>
            <a:endParaRPr lang="ru-RU" sz="3200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3D79468-2A68-744D-B9C2-12710E180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69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815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035" y="138522"/>
            <a:ext cx="11702874" cy="45782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РЕЕСТРА ДОГОВОРОВ 223-ФЗ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364" y="702365"/>
            <a:ext cx="11568545" cy="5864689"/>
          </a:xfrm>
        </p:spPr>
        <p:txBody>
          <a:bodyPr>
            <a:noAutofit/>
          </a:bodyPr>
          <a:lstStyle/>
          <a:p>
            <a:pPr marL="457200" lvl="0" indent="-457200" fontAlgn="base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ст. 4.1 Закона № 223-ФЗ.</a:t>
            </a:r>
          </a:p>
          <a:p>
            <a:pPr marL="457200" lvl="0" indent="-457200" fontAlgn="base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ПП РФ от 31.10.2014 г. № 1132.</a:t>
            </a:r>
          </a:p>
          <a:p>
            <a:pPr marL="457200" lvl="0" indent="-457200" fontAlgn="base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ПП РФ от 10.09.2012 г. № 908 (п.39-43 раздела VII).</a:t>
            </a:r>
          </a:p>
          <a:p>
            <a:pPr marL="457200" lvl="0" indent="-457200" fontAlgn="base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Минфина России от 29.12.2014 г. № 173н (п.9 Правил ведения реестра договоров, утв. ПП РФ № 1132).</a:t>
            </a:r>
          </a:p>
          <a:p>
            <a:pPr marL="457200" lvl="0" indent="-457200" fontAlgn="base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ПОЗ.</a:t>
            </a:r>
            <a:endParaRPr lang="ru-RU" dirty="0"/>
          </a:p>
          <a:p>
            <a:pPr marL="0" indent="0" algn="just" fontAlgn="base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договора – полное исполнение сторонами взятых на себя обязательств (приемка поставленного товара, выполненной работы (ее результатов) + оплата. </a:t>
            </a:r>
          </a:p>
          <a:p>
            <a:pPr marL="0" indent="0" algn="just" fontAlgn="base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Письма МЭР России:                     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17.02.2017 г. № ОГ-Д28-2612;</a:t>
            </a:r>
          </a:p>
          <a:p>
            <a:pPr algn="just" fontAlgn="base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03.12.2015 г. № Д28и-3500;</a:t>
            </a:r>
          </a:p>
          <a:p>
            <a:pPr algn="just" fontAlgn="base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07.07.2015 г. № Д28и-1964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НО:</a:t>
            </a:r>
          </a:p>
          <a:p>
            <a:pPr marL="0" indent="0" algn="just" fontAlgn="base">
              <a:buNone/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МФ  – 10 дней с акта / 10 дней с оплаты</a:t>
            </a:r>
          </a:p>
          <a:p>
            <a:pPr marL="0" indent="0" algn="just" fontAlgn="base">
              <a:buNone/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МФ от от 23.10.2017 г. № 24-06-08/69402 копии документов надо размещать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!!! подпункт "в" </a:t>
            </a:r>
            <a:r>
              <a:rPr lang="ru-RU" sz="20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слова "исполнения"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дополнить словами </a:t>
            </a:r>
            <a:r>
              <a:rPr lang="ru-RU" sz="20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"(в том числе приемки поставленного товара, выполненной работы, оказанной услуги и (или) оплаты договора)» !!!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04371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BF0B71-62A9-F045-B27D-081642E41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939" y="90571"/>
            <a:ext cx="9758770" cy="62690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ЗАК правомочны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A00988-5EA7-7545-A33A-284490ACC6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206" y="2060812"/>
            <a:ext cx="10686197" cy="387059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Комиссии УФАС СПб от 08.08.2018 по жалобе №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Т02-244/2018 в действиях ПАО «Ленэнерго» признаны нарушения </a:t>
            </a:r>
            <a:r>
              <a:rPr lang="ru-RU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п.п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1, 2 ч. 1 ст. 3 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223-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ФЗ.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000" dirty="0">
                <a:solidFill>
                  <a:srgbClr val="24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АС СПб и ЛО от 18.03.2019 по делу № </a:t>
            </a:r>
            <a:r>
              <a:rPr lang="ru-RU" sz="3000" b="1" dirty="0">
                <a:solidFill>
                  <a:srgbClr val="24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А56-135486/2018</a:t>
            </a:r>
            <a:r>
              <a:rPr lang="ru-RU" sz="3000" dirty="0">
                <a:solidFill>
                  <a:srgbClr val="24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изменения АП (12.07.2019) и КАС (09.10.2019) решение УФАС </a:t>
            </a:r>
            <a:r>
              <a:rPr lang="ru-RU" sz="3000" b="1" dirty="0">
                <a:solidFill>
                  <a:srgbClr val="24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признаны незаконными</a:t>
            </a:r>
            <a:r>
              <a:rPr lang="ru-RU" sz="3000" dirty="0">
                <a:solidFill>
                  <a:srgbClr val="24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 РФ от 27.12.2019 № 307-ЭС19-24409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кассационной жалобе УФАС отказано.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B0209F0-71E2-9F42-ADA5-54064E032BFF}"/>
              </a:ext>
            </a:extLst>
          </p:cNvPr>
          <p:cNvSpPr txBox="1">
            <a:spLocks/>
          </p:cNvSpPr>
          <p:nvPr/>
        </p:nvSpPr>
        <p:spPr bwMode="auto">
          <a:xfrm>
            <a:off x="781878" y="1131094"/>
            <a:ext cx="10681252" cy="73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ru-RU" sz="3200" b="1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КД на телемеханизацию ТП, РТП Западного района </a:t>
            </a:r>
          </a:p>
          <a:p>
            <a:pPr algn="ctr"/>
            <a:r>
              <a:rPr lang="ru-RU" sz="2400" b="1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(СМР, поставка, ПНР) (181327) </a:t>
            </a:r>
            <a:r>
              <a:rPr lang="ru-RU" sz="1800" b="1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извещение № </a:t>
            </a:r>
            <a:r>
              <a:rPr lang="en-US" sz="1800" b="1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31806693696 </a:t>
            </a:r>
            <a:endParaRPr lang="ru-RU" sz="3200" b="1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EEBDC74-4B02-3C47-91FF-BD141FC0B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70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69641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8410" y="266416"/>
            <a:ext cx="8959807" cy="46196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Описание ОЗ – </a:t>
            </a:r>
            <a:r>
              <a:rPr lang="ru-RU" sz="2400" b="1" dirty="0" err="1">
                <a:latin typeface="Times New Roman" charset="0"/>
                <a:ea typeface="Times New Roman" charset="0"/>
                <a:cs typeface="Times New Roman" charset="0"/>
              </a:rPr>
              <a:t>дб</a:t>
            </a:r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 обоснованным!!!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861" y="891251"/>
            <a:ext cx="11354764" cy="557899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АС СПб и ЛО от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17.09.2019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делу </a:t>
            </a:r>
            <a:r>
              <a:rPr lang="ru-RU" sz="36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32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А75-12108/2019</a:t>
            </a:r>
            <a:r>
              <a:rPr lang="ru-RU" sz="24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отказано УЗ в обжаловании решения УФАС – объединение в один лот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solidFill>
                  <a:srgbClr val="070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поставка средств от укусов насекомых, смывающих и обезжиривающих средств: </a:t>
            </a:r>
            <a:endParaRPr lang="ru-RU" sz="1800" dirty="0">
              <a:solidFill>
                <a:srgbClr val="070B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мыло хоз.; мыло туалетное; крем защитный для рук и лица гидрофильный; паста очищающая; крем восстанавливающий (питательный),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крем защитный при негативном влиянии окружающей среды для защиты кожи от мороза, ветра и неблагоприятных погодных условий; 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аэрозоль-репеллент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перечисленные средства ухода и защиты</a:t>
            </a:r>
            <a:r>
              <a:rPr lang="ru-RU" sz="2400" dirty="0">
                <a:solidFill>
                  <a:srgbClr val="070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составляют единые индивидуальные комплекты защиты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выдаются работникам общества единовременно в связи с исполнением последними трудовых функций, в связи с чем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разделение средств на несколько лотов не представляется возможным. </a:t>
            </a:r>
            <a:endParaRPr lang="ru-RU" sz="1800" dirty="0">
              <a:solidFill>
                <a:srgbClr val="0A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ЗАК защитных, очищающих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репаративных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 защиты в один лот произведено </a:t>
            </a:r>
            <a:r>
              <a:rPr lang="ru-RU" sz="2400" dirty="0">
                <a:solidFill>
                  <a:srgbClr val="070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нормами Технического регламента, ГОСТ 12.4.068-79 и Стандарта безопасности труда. </a:t>
            </a:r>
            <a:endParaRPr lang="ru-RU" sz="1800" dirty="0">
              <a:solidFill>
                <a:srgbClr val="070B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71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56471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8410" y="266416"/>
            <a:ext cx="8959807" cy="46196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Описание ОЗ – </a:t>
            </a:r>
            <a:r>
              <a:rPr lang="ru-RU" sz="2400" b="1" dirty="0" err="1">
                <a:latin typeface="Times New Roman" charset="0"/>
                <a:ea typeface="Times New Roman" charset="0"/>
                <a:cs typeface="Times New Roman" charset="0"/>
              </a:rPr>
              <a:t>дб</a:t>
            </a:r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 обоснованным и конкретным !!!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1591" y="777353"/>
            <a:ext cx="11354764" cy="557899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АС СПб и ЛО от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17.07.2019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делу </a:t>
            </a:r>
            <a:r>
              <a:rPr lang="ru-RU" sz="36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32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А56-33080/2019</a:t>
            </a:r>
            <a:r>
              <a:rPr lang="ru-RU" sz="24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изменения АП (01.06.2020) и КАС (03.09.2020)</a:t>
            </a:r>
            <a:r>
              <a:rPr lang="ru-RU" sz="24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поддержана позиция ЗАК в части ОЗ.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solidFill>
                  <a:srgbClr val="070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поставка песка: </a:t>
            </a:r>
            <a:endParaRPr lang="ru-RU" sz="1800" dirty="0">
              <a:solidFill>
                <a:srgbClr val="070B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УФАС - необоснованное установление в ДОЗ излишне суженных требований к техническим и качественным х-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не отвечают требованиям ГОСТа.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Суды - требования к товару не противоречат ГОСТу 8736-2014 «Песок для строительных работ. Технические условия»,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имеют конкретные значения и позволяют определить класс и технические характеристики товара (песка)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u="sng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свидетельствуют о несоблюдении принципа равноправия, справедливости; отсутствует дискриминация и необоснованное ограничение конкуренции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отношению к УЗ; требования предъявлены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равной мере ко всем УЗ и являются исполнимыми. </a:t>
            </a:r>
          </a:p>
          <a:p>
            <a:pPr marL="0" indent="0" algn="just">
              <a:buNone/>
            </a:pPr>
            <a:r>
              <a:rPr lang="ru-RU" altLang="ru-RU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 РФ в определении от 12.11.2020 № 307-ЭС20-18417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отказано УФАС в передаче жалобы </a:t>
            </a: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на рассмотрение СК.</a:t>
            </a:r>
            <a:endParaRPr lang="ru-RU" sz="2400" dirty="0"/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72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74247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0375" y="104491"/>
            <a:ext cx="8701384" cy="67742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err="1">
                <a:latin typeface="Times New Roman" charset="0"/>
                <a:ea typeface="Times New Roman" charset="0"/>
                <a:cs typeface="Times New Roman" charset="0"/>
              </a:rPr>
              <a:t>Доп</a:t>
            </a:r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 требования в ПОЗ и ДОЗ – </a:t>
            </a:r>
            <a:r>
              <a:rPr lang="ru-RU" sz="2800" b="1" dirty="0" err="1">
                <a:latin typeface="Times New Roman" charset="0"/>
                <a:ea typeface="Times New Roman" charset="0"/>
                <a:cs typeface="Times New Roman" charset="0"/>
              </a:rPr>
              <a:t>дб</a:t>
            </a:r>
            <a:r>
              <a:rPr lang="ru-RU" sz="2800" b="1" dirty="0">
                <a:latin typeface="Times New Roman" charset="0"/>
                <a:ea typeface="Times New Roman" charset="0"/>
                <a:cs typeface="Times New Roman" charset="0"/>
              </a:rPr>
              <a:t> обоснованными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987" y="781917"/>
            <a:ext cx="11320041" cy="576935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АС Камчатского края от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09.10.2019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делу </a:t>
            </a:r>
            <a:r>
              <a:rPr lang="ru-RU" sz="32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32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А24-5794/2019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удовлетворены требования ЗАК о незаконности решения УФАС (методика оценки финансового состояния – </a:t>
            </a:r>
            <a:r>
              <a:rPr lang="ru-RU" sz="24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уменьшение на 25% от  итоговой оценки по конкурсу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фин. состояния УЗ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(пункт 2.6.3 Методики ПАО «Камчатскэнерго»):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показатели, характеризующие способность УЗ расплачиваться по финансовым обязательствам, его устойчивость и рентабельность;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показатели, характеризующие операционную деятельность (период оборота дебиторской задолженности, период оборота кредиторской задолженности);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показатели, характеризующие ликвидность;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показатели, характеризующие финансовую устойчивость;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показатели, характеризующие соответствие масштабов деятельности УЗ.</a:t>
            </a:r>
          </a:p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ЗАК в ДОЗ доп. требований, безусловно, сужает круг потенциальных УЗ.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 тем, могут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признаны нарушением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135-ФЗ и 223-ФЗ лишь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случае, когда они привели к необоснованному ограничению конкуренции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созданию неоправданных барьеров хоз. субъектам при реализации ими права на участие.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73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03448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>
            <a:extLst>
              <a:ext uri="{FF2B5EF4-FFF2-40B4-BE49-F238E27FC236}">
                <a16:creationId xmlns:a16="http://schemas.microsoft.com/office/drawing/2014/main" id="{8496D002-3590-9E47-B23B-6EC5DB9D2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332" y="198490"/>
            <a:ext cx="10972800" cy="113998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в ДОЗ нереального требования </a:t>
            </a:r>
            <a:r>
              <a:rPr lang="mr-IN" sz="2800" b="1" dirty="0">
                <a:latin typeface="Times New Roman" panose="02020603050405020304" pitchFamily="18" charset="0"/>
              </a:rPr>
              <a:t>–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нарушение 135-фз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</a:t>
            </a:r>
            <a:r>
              <a:rPr lang="pt-B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pt-B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800" b="1" dirty="0" err="1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</a:t>
            </a:r>
            <a:r>
              <a:rPr lang="pt-BR" sz="28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5446</a:t>
            </a:r>
            <a:r>
              <a:rPr lang="pt-BR" sz="28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/201</a:t>
            </a:r>
            <a:r>
              <a:rPr lang="ru-RU" sz="28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2000" b="1" dirty="0">
              <a:solidFill>
                <a:srgbClr val="0903F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682" name="Содержимое 2">
            <a:extLst>
              <a:ext uri="{FF2B5EF4-FFF2-40B4-BE49-F238E27FC236}">
                <a16:creationId xmlns:a16="http://schemas.microsoft.com/office/drawing/2014/main" id="{0FBF90FA-A775-254E-8661-A5E1B2381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332" y="1696277"/>
            <a:ext cx="11100121" cy="45994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Суды за УФАС ЗАК нарушил ч. 1 ст. 17 Закона № 135-ФЗ 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(нереальные требования в части сноса здания аэропорта и рекультивации – 1 день).</a:t>
            </a:r>
          </a:p>
          <a:p>
            <a:pPr marL="0" indent="0" algn="just">
              <a:buNone/>
            </a:pPr>
            <a:endParaRPr lang="ru-RU" altLang="ru-RU" sz="24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Суды АП (11.02.2020) и КАС (10.06.2020) поддержали АС Сахалинской обл. от 08.11.2019  по делу № </a:t>
            </a:r>
            <a:r>
              <a:rPr lang="ru-RU" altLang="ru-RU" b="1" dirty="0">
                <a:solidFill>
                  <a:srgbClr val="0903FB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А59-5446/2019</a:t>
            </a:r>
          </a:p>
          <a:p>
            <a:pPr marL="0" indent="0" algn="ctr">
              <a:buNone/>
            </a:pPr>
            <a:endParaRPr lang="ru-RU" altLang="ru-RU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alt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В жалобах – комиссия ЗАК не могла не проверить, что объемы работ по ДОЗ – невозможно выполнить за сутки </a:t>
            </a:r>
          </a:p>
          <a:p>
            <a:pPr marL="0" indent="0" algn="ctr">
              <a:buNone/>
            </a:pPr>
            <a:r>
              <a:rPr lang="ru-RU" altLang="ru-RU" sz="3200" dirty="0">
                <a:latin typeface="Times New Roman" panose="02020603050405020304" pitchFamily="18" charset="0"/>
                <a:cs typeface="Arial" panose="020B0604020202020204" pitchFamily="34" charset="0"/>
              </a:rPr>
              <a:t>(характер и объемы работ, безопасность труда и т.д.)!</a:t>
            </a:r>
            <a:r>
              <a:rPr lang="ru-RU" altLang="ru-RU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8DCF5D6-2A08-DB4C-B9B0-266AA3036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74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30928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F93181-C689-FA4B-B7F0-64EACA657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4709" y="90063"/>
            <a:ext cx="9502815" cy="922357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Требовать БГ, внесенную в реестр БГ по 44-ФЗ неправомерно</a:t>
            </a:r>
            <a:b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дело № </a:t>
            </a:r>
            <a:r>
              <a:rPr lang="is-I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r>
              <a:rPr lang="is-I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58153</a:t>
            </a:r>
            <a:r>
              <a:rPr lang="is-I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/201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is-I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250" name="Содержимое 2">
            <a:extLst>
              <a:ext uri="{FF2B5EF4-FFF2-40B4-BE49-F238E27FC236}">
                <a16:creationId xmlns:a16="http://schemas.microsoft.com/office/drawing/2014/main" id="{A53CAD44-D40E-9E4D-BC3A-BB5B36020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114" y="1145628"/>
            <a:ext cx="11343190" cy="5129048"/>
          </a:xfrm>
        </p:spPr>
        <p:txBody>
          <a:bodyPr vert="horz" wrap="square" lIns="0" tIns="27000" rIns="0" bIns="2700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indent="0" algn="just"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ЗАК включил в ДОЗ требование, согласно которому исполнение договора необходимо обеспечить БГ. При этом сведения о ней должны быть включены в реестр БГ, предусмотренный 44-ФЗ. Аналогичное требование установлено и в ПОЗ. Несоблюдение УЗ названного условия являлось основанием для отказа принять гарантию. </a:t>
            </a:r>
          </a:p>
          <a:p>
            <a:pPr marL="0" indent="0" algn="just">
              <a:buNone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УФАС действия ЗАК признал неправомерными. </a:t>
            </a:r>
          </a:p>
          <a:p>
            <a:pPr marL="0" indent="0" algn="just"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Arial" panose="020B0604020202020204" pitchFamily="34" charset="0"/>
              </a:rPr>
              <a:t>Суд решение УФАС признал правомерным. Поскольку 223-ФЗ не предусматривает ведение реестра БГ, победитель закупки лишен юридической и технической возможности внести информацию о БГ, обеспечивающей исполнение договора, в соответствующий реестр.</a:t>
            </a:r>
          </a:p>
          <a:p>
            <a:pPr marL="0" indent="0" algn="just"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Установленное требование препятствует заключению договора с участником, выбравшим БГ в качестве способа обеспечения исполнения договора. Следовательно, включение такого требования в документацию и положение о закупке нарушает п. 2 ч. 1 ст. 3 223-ФЗ.</a:t>
            </a:r>
          </a:p>
          <a:p>
            <a:pPr marL="0" indent="0" algn="just">
              <a:buNone/>
            </a:pPr>
            <a:r>
              <a:rPr lang="ru-RU" altLang="ru-RU" sz="2400" dirty="0">
                <a:solidFill>
                  <a:srgbClr val="3366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Постановлением 13 ААС от 29.04.2015 оставлено без изменения.</a:t>
            </a:r>
            <a:endParaRPr lang="ru-RU" altLang="ru-RU" sz="2000" dirty="0">
              <a:solidFill>
                <a:srgbClr val="3366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67264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260" y="191530"/>
            <a:ext cx="9780607" cy="67742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223-ФЗ – не содержит четких правил и требований к УЗ (1)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1884" y="1103587"/>
            <a:ext cx="11181143" cy="515006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АС Москвы от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09.06.2016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делу </a:t>
            </a:r>
            <a:r>
              <a:rPr lang="ru-RU" sz="32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А40-3315/2016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оставленное без изменения судом АП (20.09.2016) КАС (10.01.2017) отменено и направлено на пересмотр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ВС РФ от 31.07.2017 № 305-КГ17-2243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(ПАО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Алроса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против УФАС)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ctr">
              <a:buNone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(запрет на субподряд; штатные сотрудники; наличие техники; статус дилера)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223-ФЗ не содержит конкретных правил и критериев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относительно требований, устанавливаемых ЗАК к УЗ. Закупки основаны на Конституции РФ, ГК РФ, 223-ФЗ, иными НПА, а ПОЗ (устанавливаются ЗАК самостоятельно).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Поэтому,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в ДОЗ условий, которые в итоге приводят к исключению из круга УЗ лиц, не отвечающих таким целям, не может рассматриваться как ограничение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доступа к участию в закупке, необоснованное ограничение конкуренции по отношению к УЗ, нарушение равноправия, справедливости, создание дискриминации. 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Измеряемое или </a:t>
            </a:r>
            <a:r>
              <a:rPr lang="ru-RU" sz="3600" b="1" dirty="0" err="1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неизмеряемое</a:t>
            </a:r>
            <a:r>
              <a:rPr lang="ru-RU" sz="36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требование?</a:t>
            </a:r>
            <a:endParaRPr lang="ru-RU" sz="3200" b="1" dirty="0">
              <a:solidFill>
                <a:srgbClr val="0A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76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87262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5894" y="239658"/>
            <a:ext cx="10301467" cy="67742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223-ФЗ – не содержит четких правил и требований к УЗ (2)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4011" y="1040525"/>
            <a:ext cx="11262166" cy="532217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отсутствие анализа состояния конкуренции на рынке закупаемой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продукции, проведенного в порядке, утвержденном ФАС согласно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3 ч. 2 ст. 23 Закона № 135-ФЗ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сделать вывод о том, что установленные ЗАК требования к УЗ необоснованно ограничили конкуренцию на рынке закупаемой продукции,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сделать лишь тогда, когда необоснованность таких требований носит очевидный и вопиющий характер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Установленные заказчиком в ДОЗ требования к УЗ не являются очевидно и вопиющим образом необоснованными.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АС Москвы от 26.10.2017 требования АЛРОСА удовлетворены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77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73769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5732" y="186532"/>
            <a:ext cx="8699135" cy="67742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charset="0"/>
                <a:ea typeface="Times New Roman" charset="0"/>
                <a:cs typeface="Times New Roman" charset="0"/>
              </a:rPr>
              <a:t>Внутренние противоречия ДОЗ – нарушение принципа открытости – основание для отмены процедуры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5115" y="949125"/>
            <a:ext cx="11401062" cy="577235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АС СПб и ЛО от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25.03.2016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делу </a:t>
            </a:r>
            <a:r>
              <a:rPr lang="ru-RU" sz="3600" b="1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А56-69482/2015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изменения судом АП (20.07.2016)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отменено КАС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22.11.2016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в действиях заказчика – доказаны нарушение принципа открытости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(содержание противоречивой информации – двоякое толкование)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закупке ТРУ заказчики руководствуются, помимо иных,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принципом информационной открытости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принципом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равноправия, справедливости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отсутствия дискриминации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необоснованных ограничений конкуренции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отношению к УЗ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(п. 1 и 2 ч. 1 ст. 3 Закона №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223-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ФЗ)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ДОЗ ФАУ «ЦСКА» имела разночтения с ТЗ – следствие отклонение 6 из 7 заявок.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 УФАС о нарушении ЗАК принципа информационной открытости соответствует положениям п. 1 ч. 1 ст. 3, ч. 5 и 8 ст. 4 Закона №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223-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ФЗ в их взаимосвязи.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УЗ, одинаково уяснив требования ЗАК отразили в своих заявках предмет закупки, указанный в Проекте договора ДОЗ. Их заявки отклонены как несоответствующие требованиям Приложения №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ТЗ. 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УЗ – ООО «С-Т» по-иному восприняло положения ДОЗ, отразив предмет закупки согласно Приложению №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ТЗ, идущее в разрез с предметом договора.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78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75958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>
            <a:extLst>
              <a:ext uri="{FF2B5EF4-FFF2-40B4-BE49-F238E27FC236}">
                <a16:creationId xmlns:a16="http://schemas.microsoft.com/office/drawing/2014/main" id="{7D371164-7564-3B47-AD12-46EE43587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436" y="152400"/>
            <a:ext cx="11123270" cy="819934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ЗАЯВОК </a:t>
            </a:r>
            <a:r>
              <a:rPr lang="mr-IN" sz="1500" b="1" dirty="0">
                <a:latin typeface="Times New Roman" panose="02020603050405020304" pitchFamily="18" charset="0"/>
              </a:rPr>
              <a:t>–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ТОЛЬКО ФОРМУЛА, НО И БАЛЬНАЯ ОЦЕНКА ЭКСПЕРТНОЙ КОМИССИИ (1)</a:t>
            </a:r>
            <a:b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</a:t>
            </a:r>
            <a:r>
              <a:rPr lang="pt-B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pt-B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pt-B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168399</a:t>
            </a:r>
            <a:r>
              <a:rPr lang="pt-B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</a:p>
        </p:txBody>
      </p:sp>
      <p:sp>
        <p:nvSpPr>
          <p:cNvPr id="87042" name="Содержимое 2">
            <a:extLst>
              <a:ext uri="{FF2B5EF4-FFF2-40B4-BE49-F238E27FC236}">
                <a16:creationId xmlns:a16="http://schemas.microsoft.com/office/drawing/2014/main" id="{06CE9E47-B95C-8A48-98B8-692F9F642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689" y="1219201"/>
            <a:ext cx="11377913" cy="478155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В соответствии с положениями п. 12-13 ч.10 ст.4 Закона № 223-ФЗ, в ДЗ должны быть указаны, в том числе </a:t>
            </a:r>
            <a:r>
              <a:rPr lang="ru-RU" altLang="ru-RU" sz="2400" dirty="0">
                <a:solidFill>
                  <a:srgbClr val="0C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критерии оценки </a:t>
            </a: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и сопоставления заявок на участие в закупке, а также </a:t>
            </a:r>
            <a:r>
              <a:rPr lang="ru-RU" altLang="ru-RU" sz="2400" dirty="0">
                <a:solidFill>
                  <a:srgbClr val="0C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порядок оценки и сопоставления заявок </a:t>
            </a: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на участие в закупке.</a:t>
            </a:r>
          </a:p>
          <a:p>
            <a:pPr marL="0" indent="0" algn="just"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Порядком предусмотрена оценка заявок экспертной комиссией с применением соответствующих формул, а приложениями установлены </a:t>
            </a:r>
            <a:r>
              <a:rPr lang="ru-RU" altLang="ru-RU" sz="2400" dirty="0">
                <a:solidFill>
                  <a:srgbClr val="0C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критерии оценки УЗ с применением балльной системы. </a:t>
            </a: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Кроме того, Порядком наряду с выставлением оценок в листах оценки экспертная комиссия при необходимости, а также по требованию конкурсной комиссии дает заключение по обоснованности оценок.</a:t>
            </a:r>
          </a:p>
          <a:p>
            <a:pPr marL="0" indent="0" algn="just"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Всеми судами указание УФАС на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отсутствие в ДЗ алгоритма проставления баллов в диапазоне между MIN и MAX баллами необоснованно</a:t>
            </a: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, поскольку законом, иными НПА </a:t>
            </a:r>
            <a:r>
              <a:rPr lang="ru-RU" altLang="ru-RU" sz="2400" dirty="0">
                <a:solidFill>
                  <a:srgbClr val="0C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не предусмотрен запрет </a:t>
            </a: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на оценку квалификационных характеристик УЗ и характеристик технического предложения экспертными комиссиями заказчика с предоставлением заключения по обоснованности выставленных оценок. </a:t>
            </a:r>
          </a:p>
        </p:txBody>
      </p:sp>
    </p:spTree>
    <p:extLst>
      <p:ext uri="{BB962C8B-B14F-4D97-AF65-F5344CB8AC3E}">
        <p14:creationId xmlns:p14="http://schemas.microsoft.com/office/powerpoint/2010/main" val="33090055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036" y="244539"/>
            <a:ext cx="11702874" cy="123105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ПП РФ от 07.11.2020 г. № 1799 «О внесении изменений в некоторые акты Правительства РФ по вопросам осуществления закупок ТРУ для обеспечения гос.         и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нужд и закупок ТРУ ОВЮЛ»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364" y="1815548"/>
            <a:ext cx="11568545" cy="475150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 Правилах ведения реестра договоров, заключенных заказчиками по результатам закупки, утвержденных постановлением Правительства РФ от 31.10.2014 г. № 1132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БЫЛО:</a:t>
            </a:r>
          </a:p>
          <a:p>
            <a:pPr marL="0" indent="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в течение 10 дней </a:t>
            </a:r>
            <a:r>
              <a:rPr lang="ru-RU" sz="26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дня внесения изменений в договор либо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исполнения</a:t>
            </a:r>
            <a:r>
              <a:rPr lang="ru-RU" sz="26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расторжения договора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информацию и документы, указанные в 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подпунктах "ж"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"з"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"л" пункта 2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настоящих Правил.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СТАНЕТ с 01.01.2021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в пункте 10:</a:t>
            </a:r>
          </a:p>
          <a:p>
            <a:pPr marL="0" indent="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подпункт "в" </a:t>
            </a:r>
            <a:r>
              <a:rPr lang="ru-RU" sz="26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слова "исполнения"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дополнить словами </a:t>
            </a:r>
            <a:r>
              <a:rPr lang="ru-RU" sz="2600" b="1" dirty="0">
                <a:solidFill>
                  <a:srgbClr val="09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"(в том числе приемки поставленного товара, выполненной работы, оказанной услуги и (или) оплаты договора)".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0425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>
            <a:extLst>
              <a:ext uri="{FF2B5EF4-FFF2-40B4-BE49-F238E27FC236}">
                <a16:creationId xmlns:a16="http://schemas.microsoft.com/office/drawing/2014/main" id="{280C6517-1203-4F44-A6F8-168B2A2C1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182" y="123016"/>
            <a:ext cx="11007524" cy="792807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ЗАЯВОК </a:t>
            </a:r>
            <a:r>
              <a:rPr lang="mr-IN" sz="1500" b="1" dirty="0">
                <a:latin typeface="Times New Roman" panose="02020603050405020304" pitchFamily="18" charset="0"/>
              </a:rPr>
              <a:t>–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ТОЛЬКО ФОРМУЛА, НО И БАЛЬНАЯ ОЦЕНКА ЭКСПЕРТНОЙ КОМИССИИ (2)</a:t>
            </a:r>
            <a:b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</a:t>
            </a:r>
            <a:r>
              <a:rPr lang="pt-B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pt-B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pt-B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168399</a:t>
            </a:r>
            <a:r>
              <a:rPr lang="pt-B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</a:p>
        </p:txBody>
      </p:sp>
      <p:sp>
        <p:nvSpPr>
          <p:cNvPr id="88066" name="Содержимое 2">
            <a:extLst>
              <a:ext uri="{FF2B5EF4-FFF2-40B4-BE49-F238E27FC236}">
                <a16:creationId xmlns:a16="http://schemas.microsoft.com/office/drawing/2014/main" id="{3D106CCA-5515-C742-8F6B-52F51DB2EF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860" y="1209675"/>
            <a:ext cx="11134845" cy="479107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Любой из УЗ в случае, при условии несогласия с оценкой его заявки экспертной и конкурсной комиссиями заказчика, вправе обжаловать результаты проведенной закупки в установленном законом порядке.</a:t>
            </a:r>
          </a:p>
          <a:p>
            <a:pPr marL="0" indent="0" algn="just">
              <a:buNone/>
            </a:pP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При рассмотрении жалобы УФАС не выявлено конкретных фактов нарушения порядка оценки и сопоставления заявок на участие в закупке, ни один из УЗ не обжаловал принятое по ее результатам решение.</a:t>
            </a:r>
          </a:p>
          <a:p>
            <a:pPr marL="0" indent="0" algn="just">
              <a:buNone/>
            </a:pPr>
            <a:r>
              <a:rPr lang="ru-RU" altLang="ru-RU" dirty="0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ВС РФ в определении от 19.08.2016 № 303-КГ16-9791 </a:t>
            </a: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отказано в передаче жалобы на рассмотрение СК по ЭС ВС РФ. </a:t>
            </a:r>
          </a:p>
        </p:txBody>
      </p:sp>
    </p:spTree>
    <p:extLst>
      <p:ext uri="{BB962C8B-B14F-4D97-AF65-F5344CB8AC3E}">
        <p14:creationId xmlns:p14="http://schemas.microsoft.com/office/powerpoint/2010/main" val="164273620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>
            <a:extLst>
              <a:ext uri="{FF2B5EF4-FFF2-40B4-BE49-F238E27FC236}">
                <a16:creationId xmlns:a16="http://schemas.microsoft.com/office/drawing/2014/main" id="{243BBEB7-3790-6748-B937-2E9379CF4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113" y="0"/>
            <a:ext cx="10999304" cy="874644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Ошибка в подсчете критерий – не нарушает права УЗ (если не приводит к восстановлению права</a:t>
            </a:r>
            <a:endParaRPr lang="ru-RU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330" name="Содержимое 2">
            <a:extLst>
              <a:ext uri="{FF2B5EF4-FFF2-40B4-BE49-F238E27FC236}">
                <a16:creationId xmlns:a16="http://schemas.microsoft.com/office/drawing/2014/main" id="{8F737998-5307-1B47-935D-C43F58805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557" y="1113183"/>
            <a:ext cx="11436626" cy="548640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Иск УЗ к ЗАК на неправомерный подсчет конкурса – решением АС Амурской обл. от 17.12.2019 по делу  № </a:t>
            </a:r>
            <a:r>
              <a:rPr lang="ru-RU" altLang="ru-RU" sz="3000" b="1" dirty="0">
                <a:solidFill>
                  <a:srgbClr val="0903FB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А04-6847/2019</a:t>
            </a: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, без изменений АП </a:t>
            </a:r>
            <a:r>
              <a:rPr lang="ru-RU" altLang="ru-RU" dirty="0">
                <a:solidFill>
                  <a:srgbClr val="0C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(12.02.2020), </a:t>
            </a: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КАС </a:t>
            </a:r>
            <a:r>
              <a:rPr lang="ru-RU" altLang="ru-RU" dirty="0">
                <a:solidFill>
                  <a:srgbClr val="0C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(28.05.2020).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место - по критерию №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1 - 0,95,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критерию №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– 0,05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место - по критерию № 1 - 0,948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критерию №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2 - 0,00019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УФАС – нарушение, но сноса не было – успели заключить договор!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Суды - отсутствие ограничения конкуренции: комиссия при оценке заявок и подсчете количества баллов применяла одинаковые принципы по отношению к обоим УЗ в равной степени,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преимущественные условия ни одному из участников не предоставлялись.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Установив, что ошибка в расчете баллов по критерию №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верного подсчета баллов по критерию №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повлияла на результаты закупки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суды пришли к выводу о правильном определении победителя конкурса по высшему количеству баллов. </a:t>
            </a:r>
          </a:p>
          <a:p>
            <a:pPr marL="0" indent="0" algn="ctr">
              <a:buNone/>
            </a:pPr>
            <a:r>
              <a:rPr lang="ru-RU" alt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ВС РФ в определении от 03.11.2020 № 303-ЭС20-12793 </a:t>
            </a: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отказано в передаче жалобы на рассмотрение СК по ЭС ВС РФ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1056996-3981-1C4E-82BD-07A039870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81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89201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83EBA2-4084-894B-97F0-83CB020A3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1400" y="142909"/>
            <a:ext cx="6919416" cy="723637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Уголовное дело не основание для признания договора недействительным – фактические действия ЗАК (1)</a:t>
            </a:r>
          </a:p>
        </p:txBody>
      </p:sp>
      <p:sp>
        <p:nvSpPr>
          <p:cNvPr id="67586" name="Объект 2">
            <a:extLst>
              <a:ext uri="{FF2B5EF4-FFF2-40B4-BE49-F238E27FC236}">
                <a16:creationId xmlns:a16="http://schemas.microsoft.com/office/drawing/2014/main" id="{94B211D5-2C36-004B-A017-22C3F45E9E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8246" y="1085850"/>
            <a:ext cx="8792570" cy="521017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АС Москвы от </a:t>
            </a:r>
            <a:r>
              <a:rPr lang="ru-RU" b="1" dirty="0">
                <a:solidFill>
                  <a:srgbClr val="070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09.06.2018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делу </a:t>
            </a:r>
            <a:r>
              <a:rPr lang="ru-RU" b="1" dirty="0">
                <a:solidFill>
                  <a:srgbClr val="070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А40-41453/2018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изменения АП и КАС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(23.11.2018)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отказано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признании заключенного договора недействительным.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должность директора МУП «Теплосеть» г/о Домодедово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25.02.2011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назначен Ч….. М.Г.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05.11.2014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уволен, после чего в отношении него возбужден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ряд уголовных дел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итогом которых явилось полное признание вины Ч….. М.Г. за преступления совершенные в период управления МУП.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Установлено, что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дал указание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главному инженеру МУП «Теплосеть» и исполняющему в указанный период времени обязанности производственно-технического направления,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имени МУП «Теплосеть»,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заведомо невыгодный договор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ООО «РБС- Холдинг».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6A15CA9-EBF8-E94F-950A-1DA946B0C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36214-98B1-5E4D-A971-B5F82383EE3A}" type="slidenum">
              <a:rPr lang="ru-RU" smtClean="0"/>
              <a:t>82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37522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83EBA2-4084-894B-97F0-83CB020A3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4726" y="0"/>
            <a:ext cx="6986090" cy="8291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Уголовное дело не основание для признания договора недействительным – фактические действия ЗАК (2)</a:t>
            </a:r>
          </a:p>
        </p:txBody>
      </p:sp>
      <p:sp>
        <p:nvSpPr>
          <p:cNvPr id="67586" name="Объект 2">
            <a:extLst>
              <a:ext uri="{FF2B5EF4-FFF2-40B4-BE49-F238E27FC236}">
                <a16:creationId xmlns:a16="http://schemas.microsoft.com/office/drawing/2014/main" id="{94B211D5-2C36-004B-A017-22C3F45E9E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8246" y="1085851"/>
            <a:ext cx="8792570" cy="527684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намеренно датирован 15.12.2011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 самым было создано условие, при котором проведение тендера не обязательно. Истец ссылается также на то, что в тексте приговора суда указано, что Договор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 в период времени с 01.06.2013 по 31.08.2013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соблюдения публичной процедуры выбора подрядчика с нарушением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223-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Суды: Истцу достоверно должно было быть известно о якобы не проведении конкурса и заявить о недействительности сделки он мог в момент ее совершения.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истец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продолжал подписывать ДС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договору,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 работы, производить частичную оплату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привлекать к исполнению договора третьих лиц и передавать поставленное по договору оборудование в собственность третьих лиц.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9DDB304-61E3-EC4B-BD3F-F14D5B3E8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36214-98B1-5E4D-A971-B5F82383EE3A}" type="slidenum">
              <a:rPr lang="ru-RU" smtClean="0"/>
              <a:t>83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63658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F93181-C689-FA4B-B7F0-64EACA657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7312" y="0"/>
            <a:ext cx="6731616" cy="108613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одностороннем расторжении – оплачиваются только понесенные в рамках договора расходы</a:t>
            </a:r>
            <a:b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 № </a:t>
            </a:r>
            <a:r>
              <a:rPr lang="is-I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is-I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102547</a:t>
            </a:r>
            <a:r>
              <a:rPr lang="is-I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16-181-881</a:t>
            </a:r>
            <a:r>
              <a:rPr lang="is-I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250" name="Содержимое 2">
            <a:extLst>
              <a:ext uri="{FF2B5EF4-FFF2-40B4-BE49-F238E27FC236}">
                <a16:creationId xmlns:a16="http://schemas.microsoft.com/office/drawing/2014/main" id="{A53CAD44-D40E-9E4D-BC3A-BB5B36020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609" y="1086130"/>
            <a:ext cx="11184834" cy="5771870"/>
          </a:xfrm>
        </p:spPr>
        <p:txBody>
          <a:bodyPr vert="horz" wrap="square" lIns="0" tIns="27000" rIns="0" bIns="2700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indent="0" algn="ctr">
              <a:buNone/>
            </a:pPr>
            <a:r>
              <a:rPr lang="ru-RU" altLang="ru-RU" sz="2400" b="1" dirty="0">
                <a:solidFill>
                  <a:srgbClr val="070B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Договор по результатам конкурса – проведение конференций и мероприятий</a:t>
            </a:r>
          </a:p>
          <a:p>
            <a:pPr marL="0" indent="0" algn="just"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Решением АС Москвы от 15.06.2016, оставленным без изменения судами ап. (15.02.2017) и </a:t>
            </a:r>
            <a:r>
              <a:rPr lang="ru-RU" altLang="ru-RU" sz="2400" dirty="0" err="1">
                <a:latin typeface="Times New Roman" panose="02020603050405020304" pitchFamily="18" charset="0"/>
                <a:cs typeface="Arial" panose="020B0604020202020204" pitchFamily="34" charset="0"/>
              </a:rPr>
              <a:t>кас</a:t>
            </a: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. (10.08.2017) инстанций частично поддержана позиция исполнителя о взыскании </a:t>
            </a:r>
            <a:r>
              <a:rPr lang="ru-RU" altLang="ru-RU" sz="2400" dirty="0">
                <a:solidFill>
                  <a:srgbClr val="070B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с ФГУП «Почта России»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задолженности в связи с односторонним расторжением </a:t>
            </a: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(стоимость БГ + затраты на выполнение договора).</a:t>
            </a:r>
          </a:p>
          <a:p>
            <a:pPr marL="0" indent="0" algn="just"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2-я </a:t>
            </a:r>
            <a:r>
              <a:rPr lang="ru-RU" altLang="ru-RU" sz="2400" dirty="0" err="1">
                <a:latin typeface="Times New Roman" panose="02020603050405020304" pitchFamily="18" charset="0"/>
                <a:cs typeface="Arial" panose="020B0604020202020204" pitchFamily="34" charset="0"/>
              </a:rPr>
              <a:t>кас</a:t>
            </a: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. Определение ВС РФ от </a:t>
            </a:r>
            <a:r>
              <a:rPr lang="ru-RU" altLang="ru-RU" sz="3600" b="1" dirty="0">
                <a:solidFill>
                  <a:srgbClr val="0A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22.03.2018</a:t>
            </a: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 № </a:t>
            </a:r>
            <a:r>
              <a:rPr lang="ru-RU" alt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305-ЭС17-18329</a:t>
            </a: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 – все отменено и на новое рассмотрение (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расходы на БГ – не связаны с исполнением договора</a:t>
            </a:r>
            <a:r>
              <a:rPr lang="ru-RU" altLang="ru-RU" sz="2400" dirty="0">
                <a:latin typeface="Times New Roman" panose="02020603050405020304" pitchFamily="18" charset="0"/>
                <a:cs typeface="Arial" panose="020B0604020202020204" pitchFamily="34" charset="0"/>
              </a:rPr>
              <a:t>).</a:t>
            </a:r>
          </a:p>
          <a:p>
            <a:pPr marL="0" indent="0" algn="just">
              <a:buNone/>
            </a:pPr>
            <a:r>
              <a:rPr lang="ru-RU" altLang="ru-RU" sz="2400" dirty="0">
                <a:solidFill>
                  <a:srgbClr val="0A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Решением АС Москвы от 15.06.2018 + АП (26.09.2018) оплата только понесенных расходов.</a:t>
            </a:r>
          </a:p>
          <a:p>
            <a:pPr marL="0" indent="0" algn="just">
              <a:buNone/>
            </a:pP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По договору – все действия исполнителя по заявке заказчика после согласования! Без этого – совершенные действия исполнителя 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не рассматриваются как исполненные в рамках договора</a:t>
            </a:r>
          </a:p>
          <a:p>
            <a:pPr marL="0" indent="0" algn="ctr">
              <a:buNone/>
            </a:pPr>
            <a:r>
              <a:rPr lang="ru-RU" alt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? РЕЙДЕРСТВО ИЛИ ЗЛОУПОТРЕБЛЕНИЕ ?</a:t>
            </a:r>
          </a:p>
        </p:txBody>
      </p:sp>
    </p:spTree>
    <p:extLst>
      <p:ext uri="{BB962C8B-B14F-4D97-AF65-F5344CB8AC3E}">
        <p14:creationId xmlns:p14="http://schemas.microsoft.com/office/powerpoint/2010/main" val="335167612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4"/>
          <p:cNvSpPr>
            <a:spLocks noGrp="1"/>
          </p:cNvSpPr>
          <p:nvPr>
            <p:ph type="ctrTitle"/>
          </p:nvPr>
        </p:nvSpPr>
        <p:spPr>
          <a:xfrm>
            <a:off x="1152939" y="1867195"/>
            <a:ext cx="9872870" cy="2666829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Практики реализации контроля по Закону № 223-ФЗ</a:t>
            </a:r>
            <a:endParaRPr lang="ru-RU" altLang="ru-RU" sz="1100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45646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117F9D35-B270-FD48-ADE0-C3FFBBC3289D}"/>
              </a:ext>
            </a:extLst>
          </p:cNvPr>
          <p:cNvSpPr txBox="1">
            <a:spLocks/>
          </p:cNvSpPr>
          <p:nvPr/>
        </p:nvSpPr>
        <p:spPr>
          <a:xfrm>
            <a:off x="3138488" y="3615559"/>
            <a:ext cx="6436436" cy="139459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АУДИТ</a:t>
            </a:r>
          </a:p>
        </p:txBody>
      </p:sp>
    </p:spTree>
    <p:extLst>
      <p:ext uri="{BB962C8B-B14F-4D97-AF65-F5344CB8AC3E}">
        <p14:creationId xmlns:p14="http://schemas.microsoft.com/office/powerpoint/2010/main" val="356675245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1919" y="377866"/>
            <a:ext cx="7886700" cy="7812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000" b="1" dirty="0">
                <a:latin typeface="Times New Roman" charset="0"/>
                <a:ea typeface="Times New Roman" charset="0"/>
                <a:cs typeface="Times New Roman" charset="0"/>
              </a:rPr>
              <a:t>В процессе аудита проверяются, анализируются и оцениваются (</a:t>
            </a:r>
            <a:r>
              <a:rPr lang="ru-RU" sz="3000" b="1" i="1" dirty="0">
                <a:latin typeface="Times New Roman" charset="0"/>
                <a:ea typeface="Times New Roman" charset="0"/>
                <a:cs typeface="Times New Roman" charset="0"/>
              </a:rPr>
              <a:t>вариант</a:t>
            </a:r>
            <a:r>
              <a:rPr lang="ru-RU" sz="3000" b="1" dirty="0">
                <a:latin typeface="Times New Roman" charset="0"/>
                <a:ea typeface="Times New Roman" charset="0"/>
                <a:cs typeface="Times New Roman" charset="0"/>
              </a:rPr>
              <a:t>):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2677" y="1408387"/>
            <a:ext cx="8658595" cy="4645573"/>
          </a:xfrm>
        </p:spPr>
        <p:txBody>
          <a:bodyPr>
            <a:normAutofit fontScale="92500"/>
          </a:bodyPr>
          <a:lstStyle/>
          <a:p>
            <a:pPr marL="385763" indent="-385763"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организация и процесс использования </a:t>
            </a:r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ФИН </a:t>
            </a:r>
            <a:r>
              <a:rPr lang="ru-RU" b="1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начиная с этапа планирования; 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информация о законности, своевременности, обоснованности, целесообразности, эффективности, результативности расходов на закупки; 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ru-RU" b="1" dirty="0">
                <a:solidFill>
                  <a:srgbClr val="00B050"/>
                </a:solidFill>
                <a:latin typeface="Times New Roman" charset="0"/>
                <a:ea typeface="Times New Roman" charset="0"/>
                <a:cs typeface="Times New Roman" charset="0"/>
              </a:rPr>
              <a:t>система организации закупочной деятельности </a:t>
            </a:r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объекта аудита (контроля) и результаты использования ФИН; 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система ведомственного контроля </a:t>
            </a:r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в сфере закупок;</a:t>
            </a:r>
          </a:p>
          <a:p>
            <a:pPr marL="385763" indent="-385763">
              <a:buFont typeface="+mj-lt"/>
              <a:buAutoNum type="arabicPeriod"/>
            </a:pPr>
            <a:r>
              <a:rPr lang="ru-RU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система контроля </a:t>
            </a:r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в сфере закупок, </a:t>
            </a:r>
            <a:r>
              <a:rPr lang="ru-RU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осуществляемого заказчиком</a:t>
            </a:r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875635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1856" y="182295"/>
            <a:ext cx="8837270" cy="520861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Вывод о неэффективности закупок</a:t>
            </a:r>
            <a:r>
              <a:rPr lang="ru-RU" sz="18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8389" y="1603819"/>
            <a:ext cx="8707055" cy="4323143"/>
          </a:xfrm>
        </p:spPr>
        <p:txBody>
          <a:bodyPr>
            <a:no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ru-RU" sz="1800" dirty="0">
                <a:latin typeface="Times New Roman" charset="0"/>
                <a:ea typeface="Times New Roman" charset="0"/>
                <a:cs typeface="Times New Roman" charset="0"/>
              </a:rPr>
              <a:t>при </a:t>
            </a:r>
            <a:r>
              <a:rPr lang="ru-RU" sz="18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получении доказательств того, что существует (существовала) возможность </a:t>
            </a:r>
            <a:r>
              <a:rPr lang="ru-RU" sz="1800" dirty="0">
                <a:latin typeface="Times New Roman" charset="0"/>
                <a:ea typeface="Times New Roman" charset="0"/>
                <a:cs typeface="Times New Roman" charset="0"/>
              </a:rPr>
              <a:t>закупки идентичных или однородных ТРУ по меньшей цене либо закупки ТРУ с более высокими характеристиками по такой же или меньшей цене.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на основе результатов анализа</a:t>
            </a:r>
            <a:r>
              <a:rPr lang="ru-RU" sz="1800" dirty="0">
                <a:latin typeface="Times New Roman" charset="0"/>
                <a:ea typeface="Times New Roman" charset="0"/>
                <a:cs typeface="Times New Roman" charset="0"/>
              </a:rPr>
              <a:t>:</a:t>
            </a:r>
          </a:p>
          <a:p>
            <a:pPr>
              <a:buFontTx/>
              <a:buChar char="-"/>
            </a:pPr>
            <a:r>
              <a:rPr lang="ru-RU" sz="1800" u="sng" dirty="0">
                <a:latin typeface="Times New Roman" charset="0"/>
                <a:ea typeface="Times New Roman" charset="0"/>
                <a:cs typeface="Times New Roman" charset="0"/>
              </a:rPr>
              <a:t>условий транспортировки и хранения </a:t>
            </a:r>
            <a:r>
              <a:rPr lang="ru-RU" sz="1800" dirty="0">
                <a:latin typeface="Times New Roman" charset="0"/>
                <a:ea typeface="Times New Roman" charset="0"/>
                <a:cs typeface="Times New Roman" charset="0"/>
              </a:rPr>
              <a:t>результатов ТРУ (обеспечение их сохранности, отсутствие излишних запасов);</a:t>
            </a:r>
          </a:p>
          <a:p>
            <a:pPr algn="just">
              <a:buFontTx/>
              <a:buChar char="-"/>
            </a:pPr>
            <a:r>
              <a:rPr lang="ru-RU" sz="1800" u="sng" dirty="0">
                <a:latin typeface="Times New Roman" charset="0"/>
                <a:ea typeface="Times New Roman" charset="0"/>
                <a:cs typeface="Times New Roman" charset="0"/>
              </a:rPr>
              <a:t>способов использования результатов закупок </a:t>
            </a:r>
            <a:r>
              <a:rPr lang="ru-RU" sz="1800" dirty="0">
                <a:latin typeface="Times New Roman" charset="0"/>
                <a:ea typeface="Times New Roman" charset="0"/>
                <a:cs typeface="Times New Roman" charset="0"/>
              </a:rPr>
              <a:t>в деятельности заказчиков (влияние на достижение целей и результатов указанной деятельности, отсутствия избыточных потребительских свойств). </a:t>
            </a:r>
          </a:p>
          <a:p>
            <a:pPr algn="just"/>
            <a:r>
              <a:rPr lang="ru-RU" sz="18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Показатели экономии </a:t>
            </a:r>
            <a:r>
              <a:rPr lang="ru-RU" sz="1800" dirty="0">
                <a:latin typeface="Times New Roman" charset="0"/>
                <a:ea typeface="Times New Roman" charset="0"/>
                <a:cs typeface="Times New Roman" charset="0"/>
              </a:rPr>
              <a:t>(снижения цены) и </a:t>
            </a:r>
            <a:r>
              <a:rPr lang="ru-RU" sz="18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конкуренции</a:t>
            </a:r>
            <a:r>
              <a:rPr lang="ru-RU" sz="1800" dirty="0">
                <a:latin typeface="Times New Roman" charset="0"/>
                <a:ea typeface="Times New Roman" charset="0"/>
                <a:cs typeface="Times New Roman" charset="0"/>
              </a:rPr>
              <a:t> (количества независимых участников) при осуществлении закупок, </a:t>
            </a:r>
            <a:r>
              <a:rPr lang="ru-RU" sz="18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степени (доли) использования выделенных средств</a:t>
            </a:r>
            <a:r>
              <a:rPr lang="ru-RU" sz="18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ru-RU" sz="18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результативности</a:t>
            </a:r>
            <a:r>
              <a:rPr lang="ru-RU" sz="1800" dirty="0">
                <a:latin typeface="Times New Roman" charset="0"/>
                <a:ea typeface="Times New Roman" charset="0"/>
                <a:cs typeface="Times New Roman" charset="0"/>
              </a:rPr>
              <a:t> (достижения целей) закупок могут использоваться при оценке </a:t>
            </a:r>
            <a:r>
              <a:rPr lang="ru-RU" sz="18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эффективности расходов на закупки</a:t>
            </a:r>
            <a:r>
              <a:rPr lang="ru-RU" sz="1800" dirty="0">
                <a:latin typeface="Times New Roman" charset="0"/>
                <a:ea typeface="Times New Roman" charset="0"/>
                <a:cs typeface="Times New Roman" charset="0"/>
              </a:rPr>
              <a:t>. </a:t>
            </a:r>
          </a:p>
          <a:p>
            <a:pPr algn="just"/>
            <a:r>
              <a:rPr lang="ru-RU" sz="1800" dirty="0">
                <a:latin typeface="Times New Roman" charset="0"/>
                <a:ea typeface="Times New Roman" charset="0"/>
                <a:cs typeface="Times New Roman" charset="0"/>
              </a:rPr>
              <a:t>Результат аудита - ОТЧЕТ</a:t>
            </a:r>
          </a:p>
        </p:txBody>
      </p:sp>
    </p:spTree>
    <p:extLst>
      <p:ext uri="{BB962C8B-B14F-4D97-AF65-F5344CB8AC3E}">
        <p14:creationId xmlns:p14="http://schemas.microsoft.com/office/powerpoint/2010/main" val="53010390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>
            <a:extLst>
              <a:ext uri="{FF2B5EF4-FFF2-40B4-BE49-F238E27FC236}">
                <a16:creationId xmlns:a16="http://schemas.microsoft.com/office/drawing/2014/main" id="{243BBEB7-3790-6748-B937-2E9379CF4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113" y="0"/>
            <a:ext cx="10999304" cy="874644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БС по 223-ФЗ – (НМЦД с НДС – договор с НДС) </a:t>
            </a:r>
            <a:endParaRPr lang="ru-RU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330" name="Содержимое 2">
            <a:extLst>
              <a:ext uri="{FF2B5EF4-FFF2-40B4-BE49-F238E27FC236}">
                <a16:creationId xmlns:a16="http://schemas.microsoft.com/office/drawing/2014/main" id="{8F737998-5307-1B47-935D-C43F58805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557" y="874644"/>
            <a:ext cx="11436626" cy="5724939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altLang="ru-RU" sz="4000" dirty="0">
                <a:latin typeface="Times New Roman" panose="02020603050405020304" pitchFamily="18" charset="0"/>
                <a:cs typeface="Arial" panose="020B0604020202020204" pitchFamily="34" charset="0"/>
              </a:rPr>
              <a:t>Иск СП </a:t>
            </a:r>
            <a:r>
              <a:rPr lang="ru-RU" altLang="ru-RU" sz="4000" dirty="0" err="1">
                <a:latin typeface="Times New Roman" panose="02020603050405020304" pitchFamily="18" charset="0"/>
                <a:cs typeface="Arial" panose="020B0604020202020204" pitchFamily="34" charset="0"/>
              </a:rPr>
              <a:t>Свердл</a:t>
            </a:r>
            <a:r>
              <a:rPr lang="ru-RU" altLang="ru-RU" sz="4000" dirty="0">
                <a:latin typeface="Times New Roman" panose="02020603050405020304" pitchFamily="18" charset="0"/>
                <a:cs typeface="Arial" panose="020B0604020202020204" pitchFamily="34" charset="0"/>
              </a:rPr>
              <a:t>. обл. к ЗАК на договор с ИП – без НДС – решением АС </a:t>
            </a:r>
            <a:r>
              <a:rPr lang="ru-RU" altLang="ru-RU" sz="4000" dirty="0" err="1">
                <a:latin typeface="Times New Roman" panose="02020603050405020304" pitchFamily="18" charset="0"/>
                <a:cs typeface="Arial" panose="020B0604020202020204" pitchFamily="34" charset="0"/>
              </a:rPr>
              <a:t>Свердл</a:t>
            </a:r>
            <a:r>
              <a:rPr lang="ru-RU" altLang="ru-RU" sz="4000" dirty="0">
                <a:latin typeface="Times New Roman" panose="02020603050405020304" pitchFamily="18" charset="0"/>
                <a:cs typeface="Arial" panose="020B0604020202020204" pitchFamily="34" charset="0"/>
              </a:rPr>
              <a:t>. обл. от 06.12.2019 по делу  № </a:t>
            </a:r>
            <a:r>
              <a:rPr lang="ru-RU" altLang="ru-RU" sz="4000" b="1" dirty="0">
                <a:solidFill>
                  <a:srgbClr val="0903FB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А60-39708/2019</a:t>
            </a:r>
            <a:r>
              <a:rPr lang="ru-RU" altLang="ru-RU" sz="4000" dirty="0">
                <a:latin typeface="Times New Roman" panose="02020603050405020304" pitchFamily="18" charset="0"/>
                <a:cs typeface="Arial" panose="020B0604020202020204" pitchFamily="34" charset="0"/>
              </a:rPr>
              <a:t>, без изменений КАС </a:t>
            </a:r>
            <a:r>
              <a:rPr lang="ru-RU" altLang="ru-RU" sz="4000" dirty="0">
                <a:solidFill>
                  <a:srgbClr val="0C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(29.06.2020). Возврат в бюджет</a:t>
            </a:r>
          </a:p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Суды ЗАК допустил незаконное использование БС - договор с ИП заключен на иных условиях, чем ДОЗ. В условия договора введена статья затрат, которая не предусмотрена методикой определения стоимости строительных работ. </a:t>
            </a:r>
          </a:p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Довод ЗАК, что в указанную статью трансформированы затраты по НДС в целях обеспечения права предпринимателя на получение полной цены договора ввиду использования УСН, изучен судами и отклонен. Суды правомерно указали, что 223-ФЗ не предусматривает такого основания для изменения условий договора, как применение исполнителем УСН. </a:t>
            </a:r>
          </a:p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Довод ЗАК об отсутствии возможности возместить за счет ИП сумму взыскания, которую ЗАК обязан возвратить в областной бюджет по оспариваемому предписанию, не отменяет изложенного в нем нарушения. 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altLang="ru-RU" sz="4000" b="1" dirty="0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ВС РФ в определении от 12.10.2020 № 309-ЭС20-14275 </a:t>
            </a:r>
            <a:r>
              <a:rPr lang="ru-RU" altLang="ru-RU" sz="4000" dirty="0">
                <a:latin typeface="Times New Roman" panose="02020603050405020304" pitchFamily="18" charset="0"/>
                <a:cs typeface="Arial" panose="020B0604020202020204" pitchFamily="34" charset="0"/>
              </a:rPr>
              <a:t>отказано в передаче жалобы на рассмотрение СК по ЭС ВС РФ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5F183E6-52BF-684D-B25C-B1EE7E376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89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22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C026FB-2D0E-584F-B755-0754274CE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2369" y="113577"/>
            <a:ext cx="4884761" cy="704193"/>
          </a:xfrm>
        </p:spPr>
        <p:txBody>
          <a:bodyPr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– ВОПРОС 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CE8A53-FA91-4E4F-A8BE-226B0E0DC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6BADC-E404-E847-BA92-C9E3D3F34D72}" type="slidenum">
              <a:rPr lang="ru-RU" smtClean="0"/>
              <a:t>9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9136EF-764D-BC40-A646-405FA49FA3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75" y="817770"/>
            <a:ext cx="11136573" cy="5538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9072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>
            <a:extLst>
              <a:ext uri="{FF2B5EF4-FFF2-40B4-BE49-F238E27FC236}">
                <a16:creationId xmlns:a16="http://schemas.microsoft.com/office/drawing/2014/main" id="{243BBEB7-3790-6748-B937-2E9379CF4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113" y="0"/>
            <a:ext cx="10999304" cy="874644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Прокурорский надзор - возврат неосновательного</a:t>
            </a:r>
            <a:endParaRPr lang="ru-RU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330" name="Содержимое 2">
            <a:extLst>
              <a:ext uri="{FF2B5EF4-FFF2-40B4-BE49-F238E27FC236}">
                <a16:creationId xmlns:a16="http://schemas.microsoft.com/office/drawing/2014/main" id="{8F737998-5307-1B47-935D-C43F58805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557" y="874644"/>
            <a:ext cx="11436626" cy="5724939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altLang="ru-RU" sz="4000" dirty="0">
                <a:latin typeface="Times New Roman" panose="02020603050405020304" pitchFamily="18" charset="0"/>
                <a:cs typeface="Arial" panose="020B0604020202020204" pitchFamily="34" charset="0"/>
              </a:rPr>
              <a:t>решением АС МО от 07.10.2019 по делу № </a:t>
            </a:r>
            <a:r>
              <a:rPr lang="ru-RU" altLang="ru-RU" sz="4000" b="1" dirty="0">
                <a:solidFill>
                  <a:srgbClr val="0903FB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А41-58018/2019</a:t>
            </a:r>
            <a:r>
              <a:rPr lang="ru-RU" altLang="ru-RU" sz="4000" dirty="0">
                <a:latin typeface="Times New Roman" panose="02020603050405020304" pitchFamily="18" charset="0"/>
                <a:cs typeface="Arial" panose="020B0604020202020204" pitchFamily="34" charset="0"/>
              </a:rPr>
              <a:t>, без изменений АП (27.01.2020) и КАС </a:t>
            </a:r>
            <a:r>
              <a:rPr lang="ru-RU" altLang="ru-RU" sz="4000" dirty="0">
                <a:solidFill>
                  <a:srgbClr val="0C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(25.06.2020). Возврат ЗАК БС+395</a:t>
            </a:r>
          </a:p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иску прокурора в интересах РОСКОСМОС к АО НПО Лавочкина против «Третьяков и Партнеры» 23 991 249 руб. 92 коп.</a:t>
            </a:r>
          </a:p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договоры заключены с нарушением и в обход ПОЗ «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Роскосмос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требований Закона №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223-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 и ГК РФ, а также в нарушение публичных интересов, поскольку совершение спорных сделок нарушает как права и законные интересы АО «НПО им. Лавочкина», так и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Госкорпорации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Роскосмос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осуществляющей права РФ, </a:t>
            </a:r>
          </a:p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явилось основанием для признания оспариваемых договоров недействительными в силу их ничтожности на основании ст. 10, 168 ГК РФ и применения последствий их недействительности. </a:t>
            </a:r>
          </a:p>
          <a:p>
            <a:pPr marL="0" indent="0" algn="just">
              <a:buNone/>
            </a:pPr>
            <a:endParaRPr lang="ru-RU" sz="3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altLang="ru-RU" sz="40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ВС </a:t>
            </a:r>
            <a:r>
              <a:rPr lang="ru-RU" altLang="ru-RU" sz="4000" b="1" dirty="0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РФ в определении от 12.10.2020 № 309-ЭС20-14275 </a:t>
            </a:r>
            <a:r>
              <a:rPr lang="ru-RU" altLang="ru-RU" sz="4000" dirty="0">
                <a:latin typeface="Times New Roman" panose="02020603050405020304" pitchFamily="18" charset="0"/>
                <a:cs typeface="Arial" panose="020B0604020202020204" pitchFamily="34" charset="0"/>
              </a:rPr>
              <a:t>отказано в передаче жалобы на рассмотрение СК по ЭС ВС РФ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1F5FE51-759B-0F4F-BEC9-43F2AF569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90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35120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117F9D35-B270-FD48-ADE0-C3FFBBC3289D}"/>
              </a:ext>
            </a:extLst>
          </p:cNvPr>
          <p:cNvSpPr txBox="1">
            <a:spLocks/>
          </p:cNvSpPr>
          <p:nvPr/>
        </p:nvSpPr>
        <p:spPr>
          <a:xfrm>
            <a:off x="3138489" y="2897776"/>
            <a:ext cx="5915025" cy="21123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</a:t>
            </a:r>
            <a:endParaRPr lang="ru-RU" sz="2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30677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1856" y="182295"/>
            <a:ext cx="8837270" cy="520861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Мониторинг  ст. 5.1 Закона № 223-ФЗ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2852" y="874949"/>
            <a:ext cx="11131826" cy="567162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данных, размещенных в ЕИС, а также сведений, представленных ФК России, ФАС России и АО «Корпорация МСП» </a:t>
            </a:r>
          </a:p>
          <a:p>
            <a:pPr marL="0" indent="0" algn="ctr">
              <a:buNone/>
            </a:pPr>
            <a:endParaRPr lang="ru-RU" sz="20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https://</a:t>
            </a:r>
            <a:r>
              <a:rPr lang="en-US" dirty="0" err="1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minfin.gov.ru</a:t>
            </a:r>
            <a:r>
              <a:rPr lang="en-US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/</a:t>
            </a:r>
            <a:r>
              <a:rPr lang="en-US" dirty="0" err="1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ru</a:t>
            </a:r>
            <a:r>
              <a:rPr lang="en-US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/</a:t>
            </a:r>
            <a:r>
              <a:rPr lang="en-US" dirty="0" err="1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perfomance</a:t>
            </a:r>
            <a:r>
              <a:rPr lang="en-US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/contracts/purchases/ </a:t>
            </a:r>
            <a:endParaRPr lang="ru-RU" dirty="0">
              <a:solidFill>
                <a:srgbClr val="FF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ctr">
              <a:buNone/>
            </a:pPr>
            <a:endParaRPr lang="ru-RU" dirty="0">
              <a:solidFill>
                <a:srgbClr val="FF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! Корпорация МСП и ОИВ </a:t>
            </a:r>
            <a:r>
              <a:rPr lang="en-US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S</a:t>
            </a:r>
            <a:r>
              <a:rPr lang="ru-RU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 РФ !</a:t>
            </a:r>
          </a:p>
          <a:p>
            <a:pPr marL="0" indent="0">
              <a:buNone/>
            </a:pPr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1) План закупок (ч. 7 ст. 5.1); </a:t>
            </a:r>
          </a:p>
          <a:p>
            <a:pPr marL="0" indent="0">
              <a:buNone/>
            </a:pPr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2) годовой отчет о закупке у СМСП; </a:t>
            </a:r>
          </a:p>
          <a:p>
            <a:pPr marL="0" indent="0">
              <a:buNone/>
            </a:pPr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3) годовой отчет о закупке инновационной продукции;    </a:t>
            </a:r>
          </a:p>
          <a:p>
            <a:pPr marL="0" indent="0" algn="just">
              <a:buNone/>
            </a:pPr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4) годовой отчет о закупке высокотехнологической продукции у СМСП (ч.9 ст. 5.1)</a:t>
            </a:r>
          </a:p>
          <a:p>
            <a:endParaRPr lang="ru-RU" sz="1800" dirty="0"/>
          </a:p>
          <a:p>
            <a:pPr algn="just"/>
            <a:endParaRPr lang="ru-RU" sz="18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DE69FBA-EF55-7445-89D5-E42473207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92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63973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1856" y="182295"/>
            <a:ext cx="8837270" cy="520861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мониторинг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2852" y="703156"/>
            <a:ext cx="11131825" cy="5816913"/>
          </a:xfrm>
        </p:spPr>
        <p:txBody>
          <a:bodyPr>
            <a:noAutofit/>
          </a:bodyPr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СТРУКТУРА ЗАКАЗЧИКОВ;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АНАЛИЗ ОСУЩЕСТВЛЕНИЯ ЗАКУПОК;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2.1. ПОЗ;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2.2.Осуществление закупок;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2.3. Способы определения ППИ;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2.4. УЗ;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2.5. Осуществление закупок с использованием ЭТП;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АНАЛИЗ ЗАКЛЮЧЕНЫХ ДОГОВОРОВ;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ЗАКРЫТЫЕ ЗАКУПКИ В ЭЛЕКТРОННОЙ ФОРМЕ;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ЗАКУПКИ У СМСП;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6. СВЕДЕНИЯ ОБ ОСУЩЕСТВЛЕНИИ КОНТРОЛЯ ФАС РОССИИ В СФЕРЕ ЗАКУПОК ТРУ ОВЮЛ.</a:t>
            </a:r>
          </a:p>
          <a:p>
            <a:pPr marL="514350" indent="-514350">
              <a:buAutoNum type="arabicPeriod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8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969ED89-D0E5-9441-BC88-F5BD83C93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93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27289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306" y="1205906"/>
            <a:ext cx="3953435" cy="2186336"/>
          </a:xfrm>
        </p:spPr>
      </p:pic>
      <p:sp>
        <p:nvSpPr>
          <p:cNvPr id="2" name="Прямоугольник 1"/>
          <p:cNvSpPr/>
          <p:nvPr/>
        </p:nvSpPr>
        <p:spPr>
          <a:xfrm>
            <a:off x="1772770" y="3707059"/>
            <a:ext cx="87069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33CC"/>
                </a:solidFill>
                <a:latin typeface="Times New Roman" charset="0"/>
                <a:ea typeface="Calibri" charset="0"/>
              </a:rPr>
              <a:t>Надеемся, что ФАС все же начнет комплексные мероприятия по анализу и обобщению административной практики в рамках Закона № 223-ФЗ. </a:t>
            </a:r>
          </a:p>
          <a:p>
            <a:pPr algn="just"/>
            <a:r>
              <a:rPr lang="ru-RU" sz="2000" dirty="0">
                <a:solidFill>
                  <a:srgbClr val="0033CC"/>
                </a:solidFill>
                <a:latin typeface="Times New Roman" charset="0"/>
                <a:ea typeface="Calibri" charset="0"/>
              </a:rPr>
              <a:t>Всесторонне рассмотрит все возможные варианты не только законодательных инициатив, как то введение эквивалентности продукции и прочее (это требует дополнительного осмысления и проработки с учетом сложившейся судебной практики), но и внедрит не только эффективную, но и понятную для всех концепцию  контроля закупок в рамках Закона № 223-ФЗ. </a:t>
            </a:r>
            <a:endParaRPr lang="ru-RU" sz="2000" dirty="0">
              <a:solidFill>
                <a:srgbClr val="00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72770" y="1205907"/>
            <a:ext cx="4572000" cy="235449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75" b="1" dirty="0">
                <a:solidFill>
                  <a:srgbClr val="0033CC"/>
                </a:solidFill>
                <a:latin typeface="Times New Roman" charset="0"/>
                <a:ea typeface="Calibri" charset="0"/>
              </a:rPr>
              <a:t>Приведенное выше показывает, что:</a:t>
            </a:r>
          </a:p>
          <a:p>
            <a:pPr algn="ctr"/>
            <a:r>
              <a:rPr lang="ru-RU" b="1" dirty="0">
                <a:solidFill>
                  <a:srgbClr val="0033CC"/>
                </a:solidFill>
                <a:latin typeface="Times New Roman" charset="0"/>
                <a:ea typeface="Times New Roman" charset="0"/>
                <a:cs typeface="Times New Roman" charset="0"/>
              </a:rPr>
              <a:t>КОНТРОЛЕРОВ </a:t>
            </a:r>
            <a:r>
              <a:rPr lang="mr-IN" b="1" dirty="0">
                <a:solidFill>
                  <a:srgbClr val="0033CC"/>
                </a:solidFill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ru-RU" b="1" dirty="0">
                <a:solidFill>
                  <a:srgbClr val="0033CC"/>
                </a:solidFill>
                <a:latin typeface="Times New Roman" charset="0"/>
                <a:ea typeface="Times New Roman" charset="0"/>
                <a:cs typeface="Times New Roman" charset="0"/>
              </a:rPr>
              <a:t> ТОЖЕ НАДО УЧИТЬ:</a:t>
            </a:r>
          </a:p>
          <a:p>
            <a:pPr algn="ctr"/>
            <a:endParaRPr lang="ru-RU" sz="825" b="1" dirty="0">
              <a:solidFill>
                <a:srgbClr val="0033CC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214313" indent="-214313">
              <a:buFontTx/>
              <a:buChar char="-"/>
            </a:pPr>
            <a:r>
              <a:rPr lang="ru-RU" dirty="0">
                <a:solidFill>
                  <a:srgbClr val="0033CC"/>
                </a:solidFill>
                <a:latin typeface="Times New Roman" charset="0"/>
                <a:ea typeface="Calibri" charset="0"/>
              </a:rPr>
              <a:t>проверять их знания;</a:t>
            </a:r>
          </a:p>
          <a:p>
            <a:pPr marL="214313" indent="-214313">
              <a:buFontTx/>
              <a:buChar char="-"/>
            </a:pPr>
            <a:r>
              <a:rPr lang="ru-RU" dirty="0">
                <a:solidFill>
                  <a:srgbClr val="0033CC"/>
                </a:solidFill>
                <a:latin typeface="Times New Roman" charset="0"/>
                <a:ea typeface="Calibri" charset="0"/>
              </a:rPr>
              <a:t>экзаменовать (без успешного прохождения не допускать к работе по контролю);</a:t>
            </a:r>
          </a:p>
          <a:p>
            <a:pPr marL="214313" indent="-214313">
              <a:buFontTx/>
              <a:buChar char="-"/>
            </a:pPr>
            <a:r>
              <a:rPr lang="ru-RU" dirty="0">
                <a:solidFill>
                  <a:srgbClr val="0033CC"/>
                </a:solidFill>
                <a:latin typeface="Times New Roman" charset="0"/>
                <a:ea typeface="Calibri" charset="0"/>
              </a:rPr>
              <a:t>анализировать их деятельности привлекать к ответственности.</a:t>
            </a:r>
            <a:endParaRPr lang="ru-RU" dirty="0">
              <a:solidFill>
                <a:srgbClr val="0033CC"/>
              </a:solidFill>
            </a:endParaRPr>
          </a:p>
        </p:txBody>
      </p:sp>
      <p:sp>
        <p:nvSpPr>
          <p:cNvPr id="6" name="Номер слайда 6">
            <a:extLst>
              <a:ext uri="{FF2B5EF4-FFF2-40B4-BE49-F238E27FC236}">
                <a16:creationId xmlns:a16="http://schemas.microsoft.com/office/drawing/2014/main" id="{E99E9558-A699-1740-B251-887BA01F07DF}"/>
              </a:ext>
            </a:extLst>
          </p:cNvPr>
          <p:cNvSpPr txBox="1">
            <a:spLocks/>
          </p:cNvSpPr>
          <p:nvPr/>
        </p:nvSpPr>
        <p:spPr>
          <a:xfrm>
            <a:off x="1728789" y="6362700"/>
            <a:ext cx="1487487" cy="476250"/>
          </a:xfr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fld id="{7C66DDDA-D3D8-418F-B24F-757574E6BB84}" type="slidenum">
              <a:rPr lang="ru-RU" altLang="ru-RU" sz="2000"/>
              <a:pPr/>
              <a:t>94</a:t>
            </a:fld>
            <a:endParaRPr lang="ru-RU" altLang="ru-RU" sz="200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2802549-A89D-A548-8E4D-D89C27B0C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94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99118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30">
            <a:extLst>
              <a:ext uri="{FF2B5EF4-FFF2-40B4-BE49-F238E27FC236}">
                <a16:creationId xmlns:a16="http://schemas.microsoft.com/office/drawing/2014/main" id="{FBD183F7-B1FC-B749-A3EF-9CA14BC7FA65}"/>
              </a:ext>
            </a:extLst>
          </p:cNvPr>
          <p:cNvSpPr txBox="1"/>
          <p:nvPr/>
        </p:nvSpPr>
        <p:spPr>
          <a:xfrm>
            <a:off x="3859927" y="2395051"/>
            <a:ext cx="684153" cy="172674"/>
          </a:xfrm>
          <a:prstGeom prst="rect">
            <a:avLst/>
          </a:prstGeom>
        </p:spPr>
        <p:txBody>
          <a:bodyPr vert="horz" wrap="square" lIns="0" tIns="11111" rIns="0" bIns="0" rtlCol="0">
            <a:spAutoFit/>
          </a:bodyPr>
          <a:lstStyle/>
          <a:p>
            <a:pPr marL="11111" algn="ctr">
              <a:spcBef>
                <a:spcPts val="87"/>
              </a:spcBef>
            </a:pPr>
            <a:r>
              <a:rPr lang="ru-RU" sz="1049" spc="22" dirty="0">
                <a:solidFill>
                  <a:schemeClr val="bg1"/>
                </a:solidFill>
                <a:latin typeface="Panton"/>
                <a:cs typeface="Calibri"/>
              </a:rPr>
              <a:t>СВЫШЕ</a:t>
            </a:r>
            <a:endParaRPr sz="1049" dirty="0">
              <a:solidFill>
                <a:schemeClr val="bg1"/>
              </a:solidFill>
              <a:latin typeface="Panton"/>
              <a:cs typeface="Calibri"/>
            </a:endParaRPr>
          </a:p>
        </p:txBody>
      </p:sp>
      <p:sp>
        <p:nvSpPr>
          <p:cNvPr id="18" name="object 30">
            <a:extLst>
              <a:ext uri="{FF2B5EF4-FFF2-40B4-BE49-F238E27FC236}">
                <a16:creationId xmlns:a16="http://schemas.microsoft.com/office/drawing/2014/main" id="{25493CFB-146F-5743-A460-1D045676A11F}"/>
              </a:ext>
            </a:extLst>
          </p:cNvPr>
          <p:cNvSpPr txBox="1"/>
          <p:nvPr/>
        </p:nvSpPr>
        <p:spPr>
          <a:xfrm>
            <a:off x="3711424" y="2549905"/>
            <a:ext cx="858923" cy="825930"/>
          </a:xfrm>
          <a:prstGeom prst="rect">
            <a:avLst/>
          </a:prstGeom>
        </p:spPr>
        <p:txBody>
          <a:bodyPr vert="horz" wrap="square" lIns="0" tIns="11111" rIns="0" bIns="0" rtlCol="0">
            <a:spAutoFit/>
          </a:bodyPr>
          <a:lstStyle/>
          <a:p>
            <a:pPr marL="11111" algn="ctr">
              <a:spcBef>
                <a:spcPts val="87"/>
              </a:spcBef>
            </a:pPr>
            <a:r>
              <a:rPr lang="ru-RU" sz="5294" spc="22" dirty="0">
                <a:solidFill>
                  <a:schemeClr val="bg1"/>
                </a:solidFill>
                <a:latin typeface="Panton"/>
                <a:cs typeface="Calibri"/>
              </a:rPr>
              <a:t>10</a:t>
            </a:r>
            <a:endParaRPr sz="5294" dirty="0">
              <a:solidFill>
                <a:schemeClr val="bg1"/>
              </a:solidFill>
              <a:latin typeface="Panton"/>
              <a:cs typeface="Calibri"/>
            </a:endParaRPr>
          </a:p>
        </p:txBody>
      </p:sp>
      <p:sp>
        <p:nvSpPr>
          <p:cNvPr id="19" name="object 30">
            <a:extLst>
              <a:ext uri="{FF2B5EF4-FFF2-40B4-BE49-F238E27FC236}">
                <a16:creationId xmlns:a16="http://schemas.microsoft.com/office/drawing/2014/main" id="{D4D8E63A-F5FA-7445-8DE0-C74CA3A5A2EC}"/>
              </a:ext>
            </a:extLst>
          </p:cNvPr>
          <p:cNvSpPr txBox="1"/>
          <p:nvPr/>
        </p:nvSpPr>
        <p:spPr>
          <a:xfrm>
            <a:off x="3830794" y="3378312"/>
            <a:ext cx="772320" cy="172674"/>
          </a:xfrm>
          <a:prstGeom prst="rect">
            <a:avLst/>
          </a:prstGeom>
        </p:spPr>
        <p:txBody>
          <a:bodyPr vert="horz" wrap="square" lIns="0" tIns="11111" rIns="0" bIns="0" rtlCol="0">
            <a:spAutoFit/>
          </a:bodyPr>
          <a:lstStyle/>
          <a:p>
            <a:pPr marL="11111" algn="ctr">
              <a:spcBef>
                <a:spcPts val="87"/>
              </a:spcBef>
            </a:pPr>
            <a:r>
              <a:rPr lang="ru-RU" sz="1049" spc="22" dirty="0">
                <a:solidFill>
                  <a:schemeClr val="bg1"/>
                </a:solidFill>
                <a:latin typeface="Panton"/>
                <a:cs typeface="Calibri"/>
              </a:rPr>
              <a:t>ТРЛН РУБ.</a:t>
            </a:r>
            <a:endParaRPr sz="1049" dirty="0">
              <a:solidFill>
                <a:schemeClr val="bg1"/>
              </a:solidFill>
              <a:latin typeface="Panton"/>
              <a:cs typeface="Calibri"/>
            </a:endParaRPr>
          </a:p>
        </p:txBody>
      </p:sp>
      <p:sp>
        <p:nvSpPr>
          <p:cNvPr id="21" name="object 30">
            <a:extLst>
              <a:ext uri="{FF2B5EF4-FFF2-40B4-BE49-F238E27FC236}">
                <a16:creationId xmlns:a16="http://schemas.microsoft.com/office/drawing/2014/main" id="{0254B944-FBE6-5445-9B4E-6CA6C759385D}"/>
              </a:ext>
            </a:extLst>
          </p:cNvPr>
          <p:cNvSpPr txBox="1"/>
          <p:nvPr/>
        </p:nvSpPr>
        <p:spPr>
          <a:xfrm>
            <a:off x="6192797" y="2464714"/>
            <a:ext cx="1565696" cy="907299"/>
          </a:xfrm>
          <a:prstGeom prst="rect">
            <a:avLst/>
          </a:prstGeom>
        </p:spPr>
        <p:txBody>
          <a:bodyPr vert="horz" wrap="square" lIns="0" tIns="11111" rIns="0" bIns="0" rtlCol="0">
            <a:spAutoFit/>
          </a:bodyPr>
          <a:lstStyle/>
          <a:p>
            <a:pPr marL="11111" algn="ctr">
              <a:spcBef>
                <a:spcPts val="87"/>
              </a:spcBef>
            </a:pPr>
            <a:r>
              <a:rPr lang="ru-RU" sz="5823" spc="22" dirty="0">
                <a:solidFill>
                  <a:schemeClr val="bg1"/>
                </a:solidFill>
                <a:latin typeface="Panton"/>
                <a:cs typeface="Calibri"/>
              </a:rPr>
              <a:t>15%</a:t>
            </a:r>
            <a:endParaRPr sz="5823" dirty="0">
              <a:solidFill>
                <a:schemeClr val="bg1"/>
              </a:solidFill>
              <a:latin typeface="Panton"/>
              <a:cs typeface="Calibri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117F9D35-B270-FD48-ADE0-C3FFBBC3289D}"/>
              </a:ext>
            </a:extLst>
          </p:cNvPr>
          <p:cNvSpPr txBox="1">
            <a:spLocks/>
          </p:cNvSpPr>
          <p:nvPr/>
        </p:nvSpPr>
        <p:spPr>
          <a:xfrm>
            <a:off x="457200" y="1868557"/>
            <a:ext cx="11234057" cy="450573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ДРОБЛЕНИЕ</a:t>
            </a:r>
          </a:p>
          <a:p>
            <a:pPr algn="ctr"/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(дробление - разделение единого заказа на группу однородных, сумма по каждому из которых не превышает предельного размера расчетов наличными деньгами.» 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Президиума ВАС РФ от 12.07.2011 г. №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2518/11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(по 94-ФЗ) 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анализ заключенных договоров (малого объема). 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неразмещение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ПЗ, так как закупки малого объема в ПЗ можно не включать. </a:t>
            </a:r>
          </a:p>
          <a:p>
            <a:pPr algn="just"/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17192D5-B596-8744-8EF3-520342364A8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95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1962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F93181-C689-FA4B-B7F0-64EACA657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5891" y="147411"/>
            <a:ext cx="4331885" cy="58881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ДРОБЛЕНИЕ</a:t>
            </a:r>
          </a:p>
        </p:txBody>
      </p:sp>
      <p:sp>
        <p:nvSpPr>
          <p:cNvPr id="53250" name="Содержимое 2">
            <a:extLst>
              <a:ext uri="{FF2B5EF4-FFF2-40B4-BE49-F238E27FC236}">
                <a16:creationId xmlns:a16="http://schemas.microsoft.com/office/drawing/2014/main" id="{A53CAD44-D40E-9E4D-BC3A-BB5B36020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5343" y="1114425"/>
            <a:ext cx="10836323" cy="5162550"/>
          </a:xfrm>
        </p:spPr>
        <p:txBody>
          <a:bodyPr vert="horz" wrap="square" lIns="0" tIns="27000" rIns="0" bIns="2700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342900" indent="-342900" algn="just">
              <a:buFont typeface="Arial"/>
              <a:buAutoNum type="arabicParenR"/>
            </a:pP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Договор признается </a:t>
            </a:r>
            <a:r>
              <a:rPr lang="ru-RU" altLang="ru-RU" dirty="0">
                <a:solidFill>
                  <a:srgbClr val="0C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ничтожным</a:t>
            </a: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 (168 ГК РФ) </a:t>
            </a:r>
          </a:p>
          <a:p>
            <a:pPr marL="0" indent="0" algn="just">
              <a:buNone/>
            </a:pPr>
            <a:r>
              <a:rPr lang="ru-RU" altLang="ru-RU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Решение АС Кемеровской обл. от 06.05.2016 по делу              № </a:t>
            </a:r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А27-604/2016</a:t>
            </a: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altLang="ru-RU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без изменения АП (01.08.2016), КАС (21.11.2016)</a:t>
            </a:r>
            <a:endParaRPr lang="ru-RU" altLang="ru-RU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2) ЗАК нарушает 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1-17 135-ФЗ </a:t>
            </a: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ru-RU" altLang="ru-RU" i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ограничение конкуренции</a:t>
            </a: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) или 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4-11 135-ФЗ </a:t>
            </a:r>
            <a:r>
              <a:rPr lang="ru-RU" altLang="ru-RU" sz="2000" dirty="0">
                <a:latin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ru-RU" alt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соглашение о создании препятствий на рынок другим субъектам</a:t>
            </a:r>
            <a:r>
              <a:rPr lang="ru-RU" altLang="ru-RU" sz="2000" dirty="0">
                <a:latin typeface="Times New Roman" panose="02020603050405020304" pitchFamily="18" charset="0"/>
                <a:cs typeface="Arial" panose="020B0604020202020204" pitchFamily="34" charset="0"/>
              </a:rPr>
              <a:t>)</a:t>
            </a:r>
          </a:p>
          <a:p>
            <a:pPr marL="0" indent="0" algn="ctr">
              <a:buNone/>
            </a:pP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4-14.32 КоАП РФ – </a:t>
            </a:r>
          </a:p>
          <a:p>
            <a:pPr marL="0" indent="0">
              <a:buNone/>
            </a:pP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ДЛ - 15-30 </a:t>
            </a:r>
            <a:r>
              <a:rPr lang="ru-RU" alt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тыр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. </a:t>
            </a:r>
          </a:p>
          <a:p>
            <a:pPr marL="0" indent="0">
              <a:buNone/>
            </a:pP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ЮЛ – на суммы расходов на ТРУ, но не менее 100 </a:t>
            </a:r>
            <a:r>
              <a:rPr lang="ru-RU" alt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тыр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marL="0" indent="0" algn="ctr">
              <a:buNone/>
            </a:pPr>
            <a:r>
              <a:rPr lang="ru-RU" altLang="ru-RU" sz="1600" dirty="0">
                <a:solidFill>
                  <a:srgbClr val="0C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УЧРЕДИТЕЛИ (вед контроль – должен </a:t>
            </a:r>
            <a:r>
              <a:rPr lang="ru-RU" altLang="ru-RU" sz="1600" dirty="0" err="1">
                <a:solidFill>
                  <a:srgbClr val="0C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мониторить</a:t>
            </a:r>
            <a:r>
              <a:rPr lang="ru-RU" altLang="ru-RU" sz="1600" dirty="0">
                <a:solidFill>
                  <a:srgbClr val="0C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ДРОБЛЕНИЕ) </a:t>
            </a:r>
            <a:r>
              <a:rPr lang="ru-RU" alt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(ст.15 135-ФЗ)</a:t>
            </a:r>
          </a:p>
          <a:p>
            <a:pPr marL="0" indent="0" algn="ctr">
              <a:buNone/>
            </a:pPr>
            <a:endParaRPr lang="ru-RU" altLang="ru-RU" sz="1425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endParaRPr lang="ru-RU" altLang="ru-RU" sz="1800" dirty="0">
              <a:solidFill>
                <a:srgbClr val="3366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2725725-B5F7-DE46-938D-CFC19DC8F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96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95845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F93181-C689-FA4B-B7F0-64EACA657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0" y="128361"/>
            <a:ext cx="4731366" cy="58881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ДРОБЛЕНИЕ</a:t>
            </a:r>
          </a:p>
        </p:txBody>
      </p:sp>
      <p:sp>
        <p:nvSpPr>
          <p:cNvPr id="53250" name="Содержимое 2">
            <a:extLst>
              <a:ext uri="{FF2B5EF4-FFF2-40B4-BE49-F238E27FC236}">
                <a16:creationId xmlns:a16="http://schemas.microsoft.com/office/drawing/2014/main" id="{A53CAD44-D40E-9E4D-BC3A-BB5B36020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445" y="1133476"/>
            <a:ext cx="11232107" cy="5376506"/>
          </a:xfrm>
        </p:spPr>
        <p:txBody>
          <a:bodyPr vert="horz" wrap="square" lIns="0" tIns="27000" rIns="0" bIns="2700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0" indent="0" algn="just">
              <a:buNone/>
            </a:pPr>
            <a:r>
              <a:rPr lang="ru-RU" altLang="ru-RU" sz="3200" dirty="0">
                <a:latin typeface="Times New Roman" panose="02020603050405020304" pitchFamily="18" charset="0"/>
                <a:cs typeface="Arial" panose="020B0604020202020204" pitchFamily="34" charset="0"/>
              </a:rPr>
              <a:t>3) Уголовное дело на ДЛ, реализующего дробление</a:t>
            </a:r>
          </a:p>
          <a:p>
            <a:pPr marL="0" indent="0" algn="just">
              <a:buNone/>
            </a:pPr>
            <a:r>
              <a:rPr lang="ru-RU" altLang="ru-RU" sz="3200" dirty="0">
                <a:latin typeface="Times New Roman" panose="02020603050405020304" pitchFamily="18" charset="0"/>
                <a:cs typeface="Arial" panose="020B0604020202020204" pitchFamily="34" charset="0"/>
              </a:rPr>
              <a:t>Приговор Киевского райсуда г. Симферополя от 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20.04.2018</a:t>
            </a:r>
            <a:r>
              <a:rPr lang="ru-RU" altLang="ru-RU" sz="3200" dirty="0">
                <a:latin typeface="Times New Roman" panose="02020603050405020304" pitchFamily="18" charset="0"/>
                <a:cs typeface="Arial" panose="020B0604020202020204" pitchFamily="34" charset="0"/>
              </a:rPr>
              <a:t>, без изменения АП определением ВС Республики Крым от 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24.07.2018</a:t>
            </a:r>
            <a:r>
              <a:rPr lang="ru-RU" altLang="ru-RU" sz="3200" dirty="0">
                <a:latin typeface="Times New Roman" panose="02020603050405020304" pitchFamily="18" charset="0"/>
                <a:cs typeface="Arial" panose="020B0604020202020204" pitchFamily="34" charset="0"/>
              </a:rPr>
              <a:t> (по делу </a:t>
            </a:r>
            <a:r>
              <a:rPr lang="ru-RU" altLang="ru-RU" sz="3200" dirty="0" err="1">
                <a:latin typeface="Times New Roman" panose="02020603050405020304" pitchFamily="18" charset="0"/>
                <a:cs typeface="Arial" panose="020B0604020202020204" pitchFamily="34" charset="0"/>
              </a:rPr>
              <a:t>Драненко</a:t>
            </a:r>
            <a:r>
              <a:rPr lang="ru-RU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1-46/2018 (1-482/2017</a:t>
            </a: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3-285 УК РФ </a:t>
            </a:r>
            <a:r>
              <a:rPr lang="ru-RU" altLang="ru-RU" sz="3200" dirty="0">
                <a:latin typeface="Times New Roman" panose="02020603050405020304" pitchFamily="18" charset="0"/>
                <a:cs typeface="Arial" panose="020B0604020202020204" pitchFamily="34" charset="0"/>
              </a:rPr>
              <a:t>– </a:t>
            </a:r>
            <a:r>
              <a:rPr lang="ru-RU" altLang="ru-RU" sz="2000" i="1" dirty="0">
                <a:latin typeface="Times New Roman" panose="02020603050405020304" pitchFamily="18" charset="0"/>
                <a:cs typeface="Arial" panose="020B0604020202020204" pitchFamily="34" charset="0"/>
              </a:rPr>
              <a:t>использование служебных полномочий вопреки интересам службы из корыстной или личной заинтересованности – повлекло тяжкие последствия</a:t>
            </a:r>
            <a:r>
              <a:rPr lang="ru-RU" altLang="ru-RU" sz="2000" dirty="0">
                <a:latin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marL="0" indent="0" algn="ctr">
              <a:buNone/>
            </a:pPr>
            <a:r>
              <a:rPr lang="ru-RU" alt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оценка; автотранспорт; ОКС; </a:t>
            </a:r>
          </a:p>
          <a:p>
            <a:pPr marL="0" indent="0" algn="just">
              <a:buNone/>
            </a:pPr>
            <a:r>
              <a:rPr lang="ru-RU" altLang="ru-RU" sz="3200" dirty="0">
                <a:latin typeface="Times New Roman" panose="02020603050405020304" pitchFamily="18" charset="0"/>
                <a:cs typeface="Arial" panose="020B0604020202020204" pitchFamily="34" charset="0"/>
              </a:rPr>
              <a:t>Решение АС Ростовской обл. от </a:t>
            </a:r>
            <a:r>
              <a:rPr lang="ru-RU" altLang="ru-RU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07.06.2018</a:t>
            </a:r>
            <a:r>
              <a:rPr lang="ru-RU" altLang="ru-RU" sz="3200" dirty="0">
                <a:latin typeface="Times New Roman" panose="02020603050405020304" pitchFamily="18" charset="0"/>
                <a:cs typeface="Arial" panose="020B0604020202020204" pitchFamily="34" charset="0"/>
              </a:rPr>
              <a:t> по делу №</a:t>
            </a: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altLang="ru-RU" dirty="0">
                <a:solidFill>
                  <a:srgbClr val="0C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53-33208/2017</a:t>
            </a:r>
            <a:r>
              <a:rPr lang="ru-RU" altLang="ru-RU" dirty="0">
                <a:latin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altLang="ru-RU" sz="3200" dirty="0">
                <a:latin typeface="Times New Roman" panose="02020603050405020304" pitchFamily="18" charset="0"/>
                <a:cs typeface="Arial" panose="020B0604020202020204" pitchFamily="34" charset="0"/>
              </a:rPr>
              <a:t>без изменений КАС (</a:t>
            </a:r>
            <a:r>
              <a:rPr lang="ru-RU" altLang="ru-RU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19.03.2019</a:t>
            </a:r>
            <a:r>
              <a:rPr lang="ru-RU" altLang="ru-RU" sz="3200" dirty="0">
                <a:latin typeface="Times New Roman" panose="02020603050405020304" pitchFamily="18" charset="0"/>
                <a:cs typeface="Arial" panose="020B0604020202020204" pitchFamily="34" charset="0"/>
              </a:rPr>
              <a:t>).</a:t>
            </a:r>
            <a:endParaRPr lang="ru-RU" altLang="ru-RU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altLang="ru-RU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Дробление 7 договоров оценки имущества крымского федерального университета. (реально </a:t>
            </a:r>
            <a:r>
              <a:rPr lang="ru-RU" altLang="ru-RU" sz="3200" b="1" dirty="0">
                <a:solidFill>
                  <a:srgbClr val="070B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9,7 млн </a:t>
            </a:r>
            <a:r>
              <a:rPr lang="ru-RU" altLang="ru-RU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– потрачено 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42,0 млн</a:t>
            </a:r>
            <a:r>
              <a:rPr lang="ru-RU" altLang="ru-RU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ru-RU" altLang="ru-RU" sz="1425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endParaRPr lang="ru-RU" altLang="ru-RU" sz="1800" dirty="0">
              <a:solidFill>
                <a:srgbClr val="3366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63247C4-3FA6-A343-B17A-D70223A51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A6442-E071-DA41-9493-55591329585C}" type="slidenum">
              <a:rPr lang="ru-RU" smtClean="0"/>
              <a:t>97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88524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6852" y="140787"/>
            <a:ext cx="8144841" cy="718360"/>
          </a:xfrm>
        </p:spPr>
        <p:txBody>
          <a:bodyPr>
            <a:noAutofit/>
          </a:bodyPr>
          <a:lstStyle/>
          <a:p>
            <a:pPr algn="ctr"/>
            <a:r>
              <a:rPr lang="ru-RU" sz="2100" b="1" dirty="0">
                <a:latin typeface="Times New Roman" charset="0"/>
                <a:ea typeface="Times New Roman" charset="0"/>
                <a:cs typeface="Times New Roman" charset="0"/>
              </a:rPr>
              <a:t>!!! ДРОБЛЕНИЕ ЗАКУПОК !!! (1)</a:t>
            </a:r>
            <a:br>
              <a:rPr lang="ru-RU" sz="21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100" b="1" i="1" dirty="0">
                <a:latin typeface="Times New Roman" charset="0"/>
                <a:ea typeface="Times New Roman" charset="0"/>
                <a:cs typeface="Times New Roman" charset="0"/>
              </a:rPr>
              <a:t>(223-ФЗ теперь взялись и за котировки)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194" y="1095376"/>
            <a:ext cx="11559654" cy="5455549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None/>
            </a:pPr>
            <a:r>
              <a:rPr lang="ru-RU" dirty="0">
                <a:latin typeface="Times New Roman" charset="0"/>
                <a:cs typeface="Times New Roman" charset="0"/>
              </a:rPr>
              <a:t>Решением АС Калининградской обл. от 08.07.2019 по делу </a:t>
            </a:r>
            <a:r>
              <a:rPr lang="ru-RU" dirty="0">
                <a:solidFill>
                  <a:srgbClr val="0000FF"/>
                </a:solidFill>
                <a:latin typeface="Times New Roman" charset="0"/>
                <a:cs typeface="Times New Roman" charset="0"/>
              </a:rPr>
              <a:t>№ </a:t>
            </a:r>
            <a:r>
              <a:rPr lang="ru-RU" sz="4200" b="1" dirty="0">
                <a:solidFill>
                  <a:srgbClr val="0000FF"/>
                </a:solidFill>
                <a:latin typeface="Times New Roman" charset="0"/>
                <a:cs typeface="Times New Roman" charset="0"/>
              </a:rPr>
              <a:t>А21-3115/2019</a:t>
            </a:r>
            <a:r>
              <a:rPr lang="ru-RU" dirty="0">
                <a:solidFill>
                  <a:srgbClr val="0000FF"/>
                </a:solidFill>
                <a:latin typeface="Times New Roman" charset="0"/>
                <a:cs typeface="Times New Roman" charset="0"/>
              </a:rPr>
              <a:t> признаны недействительными ЗКЭФ и заключенные контракты </a:t>
            </a:r>
            <a:r>
              <a:rPr lang="ru-RU" i="1" dirty="0">
                <a:solidFill>
                  <a:srgbClr val="FF0000"/>
                </a:solidFill>
                <a:latin typeface="Times New Roman" charset="0"/>
                <a:cs typeface="Times New Roman" charset="0"/>
              </a:rPr>
              <a:t>(по иску УФАС) </a:t>
            </a:r>
            <a:r>
              <a:rPr lang="ru-RU" dirty="0">
                <a:solidFill>
                  <a:srgbClr val="0000FF"/>
                </a:solidFill>
                <a:latin typeface="Times New Roman" charset="0"/>
                <a:cs typeface="Times New Roman" charset="0"/>
              </a:rPr>
              <a:t>без изменения судом АП (20.11.2019). 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представляют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искусственно раздробленную единую 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делку на оказание идентичных услуг;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договоры имеют фактическую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направленность на достижение единой хоз. цели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ЗАК и исполнителем по ним являются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одни и те же лица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ЗАК разделив одну закупку на четыре, получил возможность проведения ЗКЭФ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со снижением НМЦД до необходимой, чтоб не проводить ОКЭФ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00FF"/>
                </a:solidFill>
                <a:latin typeface="Times New Roman" charset="0"/>
                <a:cs typeface="Times New Roman" charset="0"/>
              </a:rPr>
              <a:t>КАС (27.02.2020) – ОТМЕНА и на новое рассмотрение!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исследован вопрос посягает ли оспариваемая закупка на публичные интересы;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имеется ли у УФАС охраняемый законом интерес, подлежащий защите;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указано, какие именно недопустимые действия совершены ЗАК при проведении ЗК применительно к положениям ст.3 223-ФЗ.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98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2854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9588" y="140787"/>
            <a:ext cx="6602105" cy="718360"/>
          </a:xfrm>
        </p:spPr>
        <p:txBody>
          <a:bodyPr>
            <a:noAutofit/>
          </a:bodyPr>
          <a:lstStyle/>
          <a:p>
            <a:pPr algn="ctr"/>
            <a:r>
              <a:rPr lang="ru-RU" sz="2100" b="1" dirty="0">
                <a:latin typeface="Times New Roman" charset="0"/>
                <a:ea typeface="Times New Roman" charset="0"/>
                <a:cs typeface="Times New Roman" charset="0"/>
              </a:rPr>
              <a:t>!!! ДРОБЛЕНИЕ ЗАКУПОК !!! (2)</a:t>
            </a:r>
            <a:br>
              <a:rPr lang="ru-RU" sz="2100" b="1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100" b="1" i="1" dirty="0">
                <a:latin typeface="Times New Roman" charset="0"/>
                <a:ea typeface="Times New Roman" charset="0"/>
                <a:cs typeface="Times New Roman" charset="0"/>
              </a:rPr>
              <a:t>(223-ФЗ теперь взялись и за котировки)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194" y="859147"/>
            <a:ext cx="11559654" cy="5862327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None/>
            </a:pPr>
            <a:r>
              <a:rPr lang="ru-RU" dirty="0">
                <a:latin typeface="Times New Roman" charset="0"/>
                <a:cs typeface="Times New Roman" charset="0"/>
              </a:rPr>
              <a:t>Решением АС Калининградской обл. от </a:t>
            </a:r>
            <a:r>
              <a:rPr lang="ru-RU" b="1" dirty="0">
                <a:latin typeface="Times New Roman" charset="0"/>
                <a:cs typeface="Times New Roman" charset="0"/>
              </a:rPr>
              <a:t>15.09.2020 </a:t>
            </a:r>
            <a:r>
              <a:rPr lang="ru-RU" dirty="0">
                <a:latin typeface="Times New Roman" charset="0"/>
                <a:cs typeface="Times New Roman" charset="0"/>
              </a:rPr>
              <a:t>по делу </a:t>
            </a:r>
            <a:r>
              <a:rPr lang="ru-RU" dirty="0">
                <a:solidFill>
                  <a:srgbClr val="0000FF"/>
                </a:solidFill>
                <a:latin typeface="Times New Roman" charset="0"/>
                <a:cs typeface="Times New Roman" charset="0"/>
              </a:rPr>
              <a:t>№ </a:t>
            </a:r>
            <a:r>
              <a:rPr lang="ru-RU" sz="4200" b="1" dirty="0">
                <a:solidFill>
                  <a:srgbClr val="0000FF"/>
                </a:solidFill>
                <a:latin typeface="Times New Roman" charset="0"/>
                <a:cs typeface="Times New Roman" charset="0"/>
              </a:rPr>
              <a:t>А21-3115/2019</a:t>
            </a:r>
            <a:r>
              <a:rPr lang="ru-RU" dirty="0">
                <a:solidFill>
                  <a:srgbClr val="0000FF"/>
                </a:solidFill>
                <a:latin typeface="Times New Roman" charset="0"/>
                <a:cs typeface="Times New Roman" charset="0"/>
              </a:rPr>
              <a:t> признаны недействительными ЗКЭФ и заключенные контракты </a:t>
            </a:r>
            <a:r>
              <a:rPr lang="ru-RU" i="1" dirty="0">
                <a:solidFill>
                  <a:srgbClr val="FF0000"/>
                </a:solidFill>
                <a:latin typeface="Times New Roman" charset="0"/>
                <a:cs typeface="Times New Roman" charset="0"/>
              </a:rPr>
              <a:t>(по иску УФАС) (новое рассмотрение)</a:t>
            </a:r>
            <a:r>
              <a:rPr lang="ru-RU" dirty="0">
                <a:solidFill>
                  <a:srgbClr val="0000FF"/>
                </a:solidFill>
                <a:latin typeface="Times New Roman" charset="0"/>
                <a:cs typeface="Times New Roman" charset="0"/>
              </a:rPr>
              <a:t>. 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нарушены положения:</a:t>
            </a:r>
          </a:p>
          <a:p>
            <a:pPr algn="just"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223-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ФЗ;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135-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ФЗ;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ЦД искусственно занижена с целью дробления закупки и проведения ЗК вместо торгов в форме конкурса, что </a:t>
            </a:r>
            <a:r>
              <a:rPr lang="ru-RU" b="1" dirty="0">
                <a:solidFill>
                  <a:srgbClr val="0B08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соответствует единой потребности предприятия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получение однообразной услуги;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допускает замену исполнителей в процессе оказания услуг, что влияет в итоге </a:t>
            </a:r>
            <a:r>
              <a:rPr lang="ru-RU" b="1" dirty="0">
                <a:solidFill>
                  <a:srgbClr val="0B08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снижение качества оказываемых услуг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невозможности непрерывного характера </a:t>
            </a:r>
            <a:r>
              <a:rPr lang="ru-RU" b="1" dirty="0">
                <a:solidFill>
                  <a:srgbClr val="0B08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оперативности оказания услуги потребителю;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создает </a:t>
            </a:r>
            <a:r>
              <a:rPr lang="ru-RU" b="1" dirty="0">
                <a:solidFill>
                  <a:srgbClr val="0B08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неудобства для конечного потребителя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рассчитывающего на регулярное получение квитанций в течение года в один и то же временной отрезок.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9C95B-CB90-9540-BCB3-09591ED42B96}" type="slidenum">
              <a:rPr lang="ru-RU" smtClean="0"/>
              <a:t>99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3908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</TotalTime>
  <Words>12122</Words>
  <Application>Microsoft Macintosh PowerPoint</Application>
  <PresentationFormat>Широкоэкранный</PresentationFormat>
  <Paragraphs>1777</Paragraphs>
  <Slides>114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114</vt:i4>
      </vt:variant>
    </vt:vector>
  </HeadingPairs>
  <TitlesOfParts>
    <vt:vector size="125" baseType="lpstr">
      <vt:lpstr>ＭＳ Ｐゴシック</vt:lpstr>
      <vt:lpstr>Arial</vt:lpstr>
      <vt:lpstr>Arial Black</vt:lpstr>
      <vt:lpstr>Arial Narrow</vt:lpstr>
      <vt:lpstr>Calibri</vt:lpstr>
      <vt:lpstr>Calibri Light</vt:lpstr>
      <vt:lpstr>Mangal</vt:lpstr>
      <vt:lpstr>Panton</vt:lpstr>
      <vt:lpstr>Times New Roman</vt:lpstr>
      <vt:lpstr>Wingdings</vt:lpstr>
      <vt:lpstr>Тема Office</vt:lpstr>
      <vt:lpstr>Практики государственно-корпоративных закупок (закупки в рамках Закона № 223-ФЗ  в проекции решений и предписаний органов контроля)</vt:lpstr>
      <vt:lpstr>Основные работы</vt:lpstr>
      <vt:lpstr>Основные работы</vt:lpstr>
      <vt:lpstr>Основные работы</vt:lpstr>
      <vt:lpstr>ОСНОВНЫЕ РАБОТЫ</vt:lpstr>
      <vt:lpstr>АНОНС – 2021 г. </vt:lpstr>
      <vt:lpstr>ВЕДЕНИЕ РЕЕСТРА ДОГОВОРОВ 223-ФЗ</vt:lpstr>
      <vt:lpstr>ПП РФ от 07.11.2020 г. № 1799 «О внесении изменений в некоторые акты Правительства РФ по вопросам осуществления закупок ТРУ для обеспечения гос.         и мун. нужд и закупок ТРУ ОВЮЛ»</vt:lpstr>
      <vt:lpstr>Внимание – ВОПРОС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НПА в рамках 223-ФЗ</vt:lpstr>
      <vt:lpstr>Презентация PowerPoint</vt:lpstr>
      <vt:lpstr>Презентация PowerPoint</vt:lpstr>
      <vt:lpstr>Презентация PowerPoint</vt:lpstr>
      <vt:lpstr>НЕОБХОДИМО УЧИТЫВАТЬ ЦЕЛИ И ПРИНЦИПЫ ЗАКУПОК (44-ФЗ и 223-ФЗ – разные !)</vt:lpstr>
      <vt:lpstr>Описание объекта закупки      c учетом ценообразования (мастер-класс)</vt:lpstr>
      <vt:lpstr>Внимание – ВОПРОС </vt:lpstr>
      <vt:lpstr> </vt:lpstr>
      <vt:lpstr>Презентация PowerPoint</vt:lpstr>
      <vt:lpstr>Текущее состояние конкуренции в сфере публичных закупок</vt:lpstr>
      <vt:lpstr>Схема эффективной организации рынка публичных закупок</vt:lpstr>
      <vt:lpstr>ПАРТНЕРСТВО ИЛИ КОНКУРЕНЦИЯ (эффективность зависит от цели закупки)</vt:lpstr>
      <vt:lpstr>«Эффективность» зависит от цели  (где конкуренция?)</vt:lpstr>
      <vt:lpstr>Презентация PowerPoint</vt:lpstr>
      <vt:lpstr>Презентация PowerPoint</vt:lpstr>
      <vt:lpstr>??? РАЗЛИЧИЯ ???</vt:lpstr>
      <vt:lpstr>Идентичность, однородность, взаимозаменяемость, эквивалентность</vt:lpstr>
      <vt:lpstr>!!! ДРОБЛЕНИЕ ЗАКУПОК !!!  (идентичность и однородность)</vt:lpstr>
      <vt:lpstr>!!! ДРОБЛЕНИЕ ЗАКУПОК !!!  (идентичность и однородность)</vt:lpstr>
      <vt:lpstr>Какой принтер покупаем?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Внимание – ВОПРОС </vt:lpstr>
      <vt:lpstr>Презентация PowerPoint</vt:lpstr>
      <vt:lpstr>Презентация PowerPoint</vt:lpstr>
      <vt:lpstr>Презентация PowerPoint</vt:lpstr>
      <vt:lpstr>ЗАКУПКА – ЭТО НЕ ПРОЦЕДУРА –  ЭТО ЦЕНООБРАЗОВАНИЕ</vt:lpstr>
      <vt:lpstr>Точки риска работы заказчика по 223-ФЗ с учетом административной и арбитражной практик</vt:lpstr>
      <vt:lpstr>Презентация PowerPoint</vt:lpstr>
      <vt:lpstr>Признание УФАС неконкурентной закупки – конкурентной (1) (31807321940)</vt:lpstr>
      <vt:lpstr>Признание УФАС неконкурентной закупки – конкурентной (2) (31806933755)</vt:lpstr>
      <vt:lpstr>УФАС не рассматривает жалобы на ПОЗ</vt:lpstr>
      <vt:lpstr>? ФАС может предписать внести изменения в ПОЗ ? (или просто кто-то много болтает)</vt:lpstr>
      <vt:lpstr>Презентация PowerPoint</vt:lpstr>
      <vt:lpstr>Презентация PowerPoint</vt:lpstr>
      <vt:lpstr>Неуказание в протоколе детальных сведений по оценке – предписание УФАС на отмену протокола (А40-163267/19-2-1035)</vt:lpstr>
      <vt:lpstr>Презентация PowerPoint</vt:lpstr>
      <vt:lpstr>ПОЗ и единственная допущенная заявка на участие в конкурсе – заключаем договор или новая процедура?   (1) (А40-164958/19-149-1379)</vt:lpstr>
      <vt:lpstr>ПОЗ и единственная допущенная заявка на участие в конкурсе – заключаем договор или новая процедура?    (2) (А40-164958/19-149-1379)</vt:lpstr>
      <vt:lpstr>Необоснованное уклонение ЗАК от заключения договора – понуждение через АС</vt:lpstr>
      <vt:lpstr>Договор заключенный в обход 223-фз – ничтожный  (не порождает последствий) дело № А59-3481/2018</vt:lpstr>
      <vt:lpstr>Презентация PowerPoint</vt:lpstr>
      <vt:lpstr>Требование УЗ представить подтверждение наличия МТР – ограничение конкуренции А40-150924/2019-147-1227</vt:lpstr>
      <vt:lpstr>Декларации о СПТ и сертификаты –  требуем, если товар есть у УЗ дело № А51-12018/2019</vt:lpstr>
      <vt:lpstr>Презентация PowerPoint</vt:lpstr>
      <vt:lpstr>Презентация PowerPoint</vt:lpstr>
      <vt:lpstr>Действия ЗАК правомочны</vt:lpstr>
      <vt:lpstr>Описание ОЗ – дб обоснованным!!!</vt:lpstr>
      <vt:lpstr>Описание ОЗ – дб обоснованным и конкретным !!!</vt:lpstr>
      <vt:lpstr>Доп требования в ПОЗ и ДОЗ – дб обоснованными</vt:lpstr>
      <vt:lpstr>Установление в ДОЗ нереального требования – нарушение 135-фз дело № А59-5446/2019</vt:lpstr>
      <vt:lpstr>Требовать БГ, внесенную в реестр БГ по 44-ФЗ неправомерно  дело № А56-58153/2014 </vt:lpstr>
      <vt:lpstr>223-ФЗ – не содержит четких правил и требований к УЗ (1)</vt:lpstr>
      <vt:lpstr>223-ФЗ – не содержит четких правил и требований к УЗ (2)</vt:lpstr>
      <vt:lpstr>Внутренние противоречия ДОЗ – нарушение принципа открытости – основание для отмены процедуры</vt:lpstr>
      <vt:lpstr>ОЦЕНКА ЗАЯВОК – НЕ ТОЛЬКО ФОРМУЛА, НО И БАЛЬНАЯ ОЦЕНКА ЭКСПЕРТНОЙ КОМИССИИ (1) дело № А40-168399/2015</vt:lpstr>
      <vt:lpstr>ОЦЕНКА ЗАЯВОК – НЕ ТОЛЬКО ФОРМУЛА, НО И БАЛЬНАЯ ОЦЕНКА ЭКСПЕРТНОЙ КОМИССИИ (2) дело № А40-168399/2015</vt:lpstr>
      <vt:lpstr>Ошибка в подсчете критерий – не нарушает права УЗ (если не приводит к восстановлению права</vt:lpstr>
      <vt:lpstr>Уголовное дело не основание для признания договора недействительным – фактические действия ЗАК (1)</vt:lpstr>
      <vt:lpstr>Уголовное дело не основание для признания договора недействительным – фактические действия ЗАК (2)</vt:lpstr>
      <vt:lpstr>При одностороннем расторжении – оплачиваются только понесенные в рамках договора расходы  дело № А40-102547/16-181-881 </vt:lpstr>
      <vt:lpstr>Практики реализации контроля по Закону № 223-ФЗ</vt:lpstr>
      <vt:lpstr>Презентация PowerPoint</vt:lpstr>
      <vt:lpstr>В процессе аудита проверяются, анализируются и оцениваются (вариант): </vt:lpstr>
      <vt:lpstr>Вывод о неэффективности закупок </vt:lpstr>
      <vt:lpstr>БС по 223-ФЗ – (НМЦД с НДС – договор с НДС) </vt:lpstr>
      <vt:lpstr>Прокурорский надзор - возврат неосновательного</vt:lpstr>
      <vt:lpstr>Презентация PowerPoint</vt:lpstr>
      <vt:lpstr>Мониторинг  ст. 5.1 Закона № 223-ФЗ</vt:lpstr>
      <vt:lpstr>мониторинг</vt:lpstr>
      <vt:lpstr>Презентация PowerPoint</vt:lpstr>
      <vt:lpstr>Презентация PowerPoint</vt:lpstr>
      <vt:lpstr>ДРОБЛЕНИЕ</vt:lpstr>
      <vt:lpstr>ДРОБЛЕНИЕ</vt:lpstr>
      <vt:lpstr>!!! ДРОБЛЕНИЕ ЗАКУПОК !!! (1) (223-ФЗ теперь взялись и за котировки)</vt:lpstr>
      <vt:lpstr>!!! ДРОБЛЕНИЕ ЗАКУПОК !!! (2) (223-ФЗ теперь взялись и за котировки)</vt:lpstr>
      <vt:lpstr>!!! ДРОБЛЕНИЕ ЗАКУПОК !!!  один поставщик или несколько – не имеет значения !!!</vt:lpstr>
      <vt:lpstr>!!! ДРОБЛЕНИЕ ЗАКУПОК !!!  (ежемесячное заключение мал. договоров)</vt:lpstr>
      <vt:lpstr>!!! ДРОБЛЕНИЕ ЗАКУПОК !!!  (ежемесячное заключение мал. договоров)</vt:lpstr>
      <vt:lpstr>!!! ДРОБЛЕНИЕ ЗАКУПОК !!!  участие в антиконкурентном соглашении </vt:lpstr>
      <vt:lpstr>Презентация PowerPoint</vt:lpstr>
      <vt:lpstr>Неустойка по 223-ФЗ не может рассчитываться по ПП РФ № 1063  – ее расчет ДБ установлен в договоре</vt:lpstr>
      <vt:lpstr>Пеня за просрочку гарантийного обязательства – только если ее расчет установлен в договоре</vt:lpstr>
      <vt:lpstr>Презентация PowerPoint</vt:lpstr>
      <vt:lpstr>ДОВОДЫ УФАС – для АС НЕ ИНТЕРЕСНЫ!</vt:lpstr>
      <vt:lpstr>Внимание на основания для обжалования в рамках 223-ФЗ (1)</vt:lpstr>
      <vt:lpstr>Внимание на основания для обжалования в рамках 223-ФЗ (2)</vt:lpstr>
      <vt:lpstr>Срок на обжалование – только 10 дней !!!</vt:lpstr>
      <vt:lpstr>Письмо ФАС от 12.09.2019 г. № ИА/79982/19  «О рассмотрении жалоб в рамках ст. 18.1 Закона № 135-ФЗ»</vt:lpstr>
      <vt:lpstr>ВЗЫСКАНИЕ УБЫТКОВ С УФАС !</vt:lpstr>
      <vt:lpstr>Презентация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Контроль и аудит закупок в рамках Закона № 223-ФЗ</dc:title>
  <dc:creator>Кикавец виталий Викторович</dc:creator>
  <cp:lastModifiedBy>Кикавец виталий Викторович</cp:lastModifiedBy>
  <cp:revision>36</cp:revision>
  <dcterms:created xsi:type="dcterms:W3CDTF">2020-10-13T07:32:57Z</dcterms:created>
  <dcterms:modified xsi:type="dcterms:W3CDTF">2020-11-29T12:59:33Z</dcterms:modified>
</cp:coreProperties>
</file>