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3"/>
  </p:notesMasterIdLst>
  <p:sldIdLst>
    <p:sldId id="256" r:id="rId2"/>
    <p:sldId id="351" r:id="rId3"/>
    <p:sldId id="352" r:id="rId4"/>
    <p:sldId id="354" r:id="rId5"/>
    <p:sldId id="356" r:id="rId6"/>
    <p:sldId id="357" r:id="rId7"/>
    <p:sldId id="358" r:id="rId8"/>
    <p:sldId id="359" r:id="rId9"/>
    <p:sldId id="360" r:id="rId10"/>
    <p:sldId id="361" r:id="rId11"/>
    <p:sldId id="362" r:id="rId12"/>
    <p:sldId id="363" r:id="rId13"/>
    <p:sldId id="364" r:id="rId14"/>
    <p:sldId id="365" r:id="rId15"/>
    <p:sldId id="369" r:id="rId16"/>
    <p:sldId id="370" r:id="rId17"/>
    <p:sldId id="371" r:id="rId18"/>
    <p:sldId id="372" r:id="rId19"/>
    <p:sldId id="375" r:id="rId20"/>
    <p:sldId id="376" r:id="rId21"/>
    <p:sldId id="377" r:id="rId22"/>
    <p:sldId id="381" r:id="rId23"/>
    <p:sldId id="382" r:id="rId24"/>
    <p:sldId id="391" r:id="rId25"/>
    <p:sldId id="383" r:id="rId26"/>
    <p:sldId id="392" r:id="rId27"/>
    <p:sldId id="393" r:id="rId28"/>
    <p:sldId id="386" r:id="rId29"/>
    <p:sldId id="388" r:id="rId30"/>
    <p:sldId id="390" r:id="rId31"/>
    <p:sldId id="276" r:id="rId32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0629" autoAdjust="0"/>
  </p:normalViewPr>
  <p:slideViewPr>
    <p:cSldViewPr>
      <p:cViewPr varScale="1">
        <p:scale>
          <a:sx n="102" d="100"/>
          <a:sy n="102" d="100"/>
        </p:scale>
        <p:origin x="142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E07D23-03F5-44C3-BBFF-5A1B2410BB3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E1DEA24-2D9A-436C-B085-509AA17B4DE9}">
      <dgm:prSet custT="1"/>
      <dgm:spPr>
        <a:solidFill>
          <a:schemeClr val="accent2"/>
        </a:solidFill>
      </dgm:spPr>
      <dgm:t>
        <a:bodyPr/>
        <a:lstStyle/>
        <a:p>
          <a:pPr rtl="0"/>
          <a:r>
            <a:rPr lang="ru-RU" sz="26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pPr algn="ctr" rtl="0"/>
          <a:r>
            <a:rPr lang="ru-RU" sz="4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п. 2 ст. 42 44-ФЗ</a:t>
          </a:r>
        </a:p>
        <a:p>
          <a:pPr algn="ctr" rtl="0">
            <a:lnSpc>
              <a:spcPct val="100000"/>
            </a:lnSpc>
          </a:pPr>
          <a:endParaRPr lang="ru-RU" sz="26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C7FE93F-2603-48AF-B4F7-B54FE264F84D}" type="sibTrans" cxnId="{506DA389-CDE1-49DD-8543-C691BB7F1F9B}">
      <dgm:prSet/>
      <dgm:spPr/>
      <dgm:t>
        <a:bodyPr/>
        <a:lstStyle/>
        <a:p>
          <a:endParaRPr lang="ru-RU"/>
        </a:p>
      </dgm:t>
    </dgm:pt>
    <dgm:pt modelId="{A82B8B5F-C523-406B-B330-0B2532A37A67}" type="parTrans" cxnId="{506DA389-CDE1-49DD-8543-C691BB7F1F9B}">
      <dgm:prSet/>
      <dgm:spPr/>
      <dgm:t>
        <a:bodyPr/>
        <a:lstStyle/>
        <a:p>
          <a:endParaRPr lang="ru-RU"/>
        </a:p>
      </dgm:t>
    </dgm:pt>
    <dgm:pt modelId="{5589337B-474E-4C9C-AC93-46A38F9129BB}" type="pres">
      <dgm:prSet presAssocID="{80E07D23-03F5-44C3-BBFF-5A1B2410BB3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D7A7533-969F-4EC6-9E7A-247A24F6BBAB}" type="pres">
      <dgm:prSet presAssocID="{CE1DEA24-2D9A-436C-B085-509AA17B4DE9}" presName="parentText" presStyleLbl="node1" presStyleIdx="0" presStyleCnt="1" custScaleX="104444" custScaleY="219042" custLinFactNeighborX="-2128" custLinFactNeighborY="562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43EA320-CAFF-4548-A562-03470E30011D}" type="presOf" srcId="{80E07D23-03F5-44C3-BBFF-5A1B2410BB33}" destId="{5589337B-474E-4C9C-AC93-46A38F9129BB}" srcOrd="0" destOrd="0" presId="urn:microsoft.com/office/officeart/2005/8/layout/vList2"/>
    <dgm:cxn modelId="{506DA389-CDE1-49DD-8543-C691BB7F1F9B}" srcId="{80E07D23-03F5-44C3-BBFF-5A1B2410BB33}" destId="{CE1DEA24-2D9A-436C-B085-509AA17B4DE9}" srcOrd="0" destOrd="0" parTransId="{A82B8B5F-C523-406B-B330-0B2532A37A67}" sibTransId="{DC7FE93F-2603-48AF-B4F7-B54FE264F84D}"/>
    <dgm:cxn modelId="{55106B51-96A7-4202-8888-9B64DDE5DC32}" type="presOf" srcId="{CE1DEA24-2D9A-436C-B085-509AA17B4DE9}" destId="{2D7A7533-969F-4EC6-9E7A-247A24F6BBAB}" srcOrd="0" destOrd="0" presId="urn:microsoft.com/office/officeart/2005/8/layout/vList2"/>
    <dgm:cxn modelId="{2CDA42D5-950B-46DB-A5A2-D5FEE37371D1}" type="presParOf" srcId="{5589337B-474E-4C9C-AC93-46A38F9129BB}" destId="{2D7A7533-969F-4EC6-9E7A-247A24F6BBA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0852203-E347-4D67-92FB-A4908FB66C4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ADD350D-742A-4724-8002-252D705168DA}">
      <dgm:prSet custT="1"/>
      <dgm:spPr>
        <a:solidFill>
          <a:schemeClr val="accent2"/>
        </a:solidFill>
      </dgm:spPr>
      <dgm:t>
        <a:bodyPr/>
        <a:lstStyle/>
        <a:p>
          <a:pPr algn="ctr" rtl="0"/>
          <a:r>
            <a:rPr lang="ru-RU" sz="36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 01.07.2018</a:t>
          </a:r>
        </a:p>
        <a:p>
          <a:pPr algn="ctr" rtl="0"/>
          <a:r>
            <a:rPr lang="ru-RU" sz="3600" b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ст. 4 223-ФЗ </a:t>
          </a:r>
          <a:endParaRPr lang="ru-RU" sz="36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E0FBDDE-3738-44E4-8E6A-4DCA106478C7}" type="parTrans" cxnId="{FEED9C79-ACD5-4173-94EB-24309D90280A}">
      <dgm:prSet/>
      <dgm:spPr/>
      <dgm:t>
        <a:bodyPr/>
        <a:lstStyle/>
        <a:p>
          <a:endParaRPr lang="ru-RU"/>
        </a:p>
      </dgm:t>
    </dgm:pt>
    <dgm:pt modelId="{843DA6E5-767B-4E78-B72A-43BCCDD3D74A}" type="sibTrans" cxnId="{FEED9C79-ACD5-4173-94EB-24309D90280A}">
      <dgm:prSet/>
      <dgm:spPr/>
      <dgm:t>
        <a:bodyPr/>
        <a:lstStyle/>
        <a:p>
          <a:endParaRPr lang="ru-RU"/>
        </a:p>
      </dgm:t>
    </dgm:pt>
    <dgm:pt modelId="{504B7736-FCD4-494E-BCD0-4AA204ADC1AB}" type="pres">
      <dgm:prSet presAssocID="{A0852203-E347-4D67-92FB-A4908FB66C4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3B7FD02-CC04-4364-BBA7-BE0695194F56}" type="pres">
      <dgm:prSet presAssocID="{FADD350D-742A-4724-8002-252D705168DA}" presName="parentText" presStyleLbl="node1" presStyleIdx="0" presStyleCnt="1" custScaleY="281564" custLinFactNeighborY="649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DE6A414-A04D-4556-9EC0-433508236F15}" type="presOf" srcId="{FADD350D-742A-4724-8002-252D705168DA}" destId="{E3B7FD02-CC04-4364-BBA7-BE0695194F56}" srcOrd="0" destOrd="0" presId="urn:microsoft.com/office/officeart/2005/8/layout/vList2"/>
    <dgm:cxn modelId="{FEED9C79-ACD5-4173-94EB-24309D90280A}" srcId="{A0852203-E347-4D67-92FB-A4908FB66C46}" destId="{FADD350D-742A-4724-8002-252D705168DA}" srcOrd="0" destOrd="0" parTransId="{AE0FBDDE-3738-44E4-8E6A-4DCA106478C7}" sibTransId="{843DA6E5-767B-4E78-B72A-43BCCDD3D74A}"/>
    <dgm:cxn modelId="{037CCBBB-8FA1-4CCE-A4AC-AA1E1B65725F}" type="presOf" srcId="{A0852203-E347-4D67-92FB-A4908FB66C46}" destId="{504B7736-FCD4-494E-BCD0-4AA204ADC1AB}" srcOrd="0" destOrd="0" presId="urn:microsoft.com/office/officeart/2005/8/layout/vList2"/>
    <dgm:cxn modelId="{2C2331B6-9DAD-480C-A17F-3E1B71F93E5C}" type="presParOf" srcId="{504B7736-FCD4-494E-BCD0-4AA204ADC1AB}" destId="{E3B7FD02-CC04-4364-BBA7-BE0695194F5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9" y="0"/>
            <a:ext cx="2946400" cy="496888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r">
              <a:defRPr sz="1200"/>
            </a:lvl1pPr>
          </a:lstStyle>
          <a:p>
            <a:fld id="{BFEADF52-9FBE-4820-B66D-DB2B2A5C23B8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9" tIns="45714" rIns="91429" bIns="4571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3" y="4714877"/>
            <a:ext cx="5438775" cy="4467225"/>
          </a:xfrm>
          <a:prstGeom prst="rect">
            <a:avLst/>
          </a:prstGeom>
        </p:spPr>
        <p:txBody>
          <a:bodyPr vert="horz" lIns="91429" tIns="45714" rIns="91429" bIns="45714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9" y="9428163"/>
            <a:ext cx="2946400" cy="496887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r">
              <a:defRPr sz="1200"/>
            </a:lvl1pPr>
          </a:lstStyle>
          <a:p>
            <a:fld id="{B6D4D363-2E24-4F62-8F4D-2EAEA862BF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8454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4D363-2E24-4F62-8F4D-2EAEA862BF3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8121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4D363-2E24-4F62-8F4D-2EAEA862BF3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825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4D363-2E24-4F62-8F4D-2EAEA862BF37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2821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4D363-2E24-4F62-8F4D-2EAEA862BF37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3663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4D363-2E24-4F62-8F4D-2EAEA862BF37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8018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4D363-2E24-4F62-8F4D-2EAEA862BF37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7953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4D363-2E24-4F62-8F4D-2EAEA862BF37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138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06098-75E3-41AD-B373-27F5AFDAD124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54AF-4A13-4691-8D30-CAF34B4B14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794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06098-75E3-41AD-B373-27F5AFDAD124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54AF-4A13-4691-8D30-CAF34B4B14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197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06098-75E3-41AD-B373-27F5AFDAD124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54AF-4A13-4691-8D30-CAF34B4B14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998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06098-75E3-41AD-B373-27F5AFDAD124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54AF-4A13-4691-8D30-CAF34B4B14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539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06098-75E3-41AD-B373-27F5AFDAD124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54AF-4A13-4691-8D30-CAF34B4B14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540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06098-75E3-41AD-B373-27F5AFDAD124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54AF-4A13-4691-8D30-CAF34B4B14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957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06098-75E3-41AD-B373-27F5AFDAD124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54AF-4A13-4691-8D30-CAF34B4B14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265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06098-75E3-41AD-B373-27F5AFDAD124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54AF-4A13-4691-8D30-CAF34B4B14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998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06098-75E3-41AD-B373-27F5AFDAD124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54AF-4A13-4691-8D30-CAF34B4B14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18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06098-75E3-41AD-B373-27F5AFDAD124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54AF-4A13-4691-8D30-CAF34B4B14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0162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06098-75E3-41AD-B373-27F5AFDAD124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54AF-4A13-4691-8D30-CAF34B4B14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944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06098-75E3-41AD-B373-27F5AFDAD124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1454AF-4A13-4691-8D30-CAF34B4B14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524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628801"/>
            <a:ext cx="7772400" cy="2952328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Особенности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проведения закупок, когда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количество товара, объем работ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, услуг определить невозможно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376864" cy="2567136"/>
          </a:xfrm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 smtClean="0"/>
          </a:p>
          <a:p>
            <a:pPr algn="r">
              <a:spcBef>
                <a:spcPts val="0"/>
              </a:spcBef>
            </a:pPr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Председатель комитета по работе </a:t>
            </a:r>
          </a:p>
          <a:p>
            <a:pPr algn="r"/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отдельными видами юридических лиц</a:t>
            </a:r>
          </a:p>
          <a:p>
            <a:pPr algn="r"/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Чубик Анна Петровна</a:t>
            </a:r>
            <a:endParaRPr lang="ru-RU" sz="2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75656" y="259989"/>
            <a:ext cx="7272808" cy="64807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государственного заказа Томской области</a:t>
            </a:r>
            <a:endParaRPr lang="ru-RU" sz="2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1344"/>
            <a:ext cx="1008112" cy="9253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8732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15" y="692696"/>
            <a:ext cx="8734673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27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04664"/>
            <a:ext cx="8964488" cy="2830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737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67" y="332656"/>
            <a:ext cx="8928992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857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3528" y="404664"/>
            <a:ext cx="8424936" cy="648072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услуг по техническому обслуживанию и ремонту кухонного оборудования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7" y="1268760"/>
            <a:ext cx="9021757" cy="5401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643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3783"/>
            <a:ext cx="9108504" cy="5708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37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3528" y="404664"/>
            <a:ext cx="8424936" cy="648072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услуг по техническому обслуживанию и ремонту медицинской техники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24744"/>
            <a:ext cx="8820472" cy="5314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97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23528" y="404664"/>
            <a:ext cx="8424936" cy="432048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услуг по техническому обслуживанию транспортных средств 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45" y="980728"/>
            <a:ext cx="8892301" cy="563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96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20688"/>
            <a:ext cx="8856984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39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755"/>
            <a:ext cx="9144000" cy="5542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41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3528" y="404664"/>
            <a:ext cx="8424936" cy="648072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услуг по техническому обслуживанию и ремонту мультимедийного оборудования 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24745"/>
            <a:ext cx="8928992" cy="573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528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763559081"/>
              </p:ext>
            </p:extLst>
          </p:nvPr>
        </p:nvGraphicFramePr>
        <p:xfrm>
          <a:off x="1907704" y="332656"/>
          <a:ext cx="6624736" cy="1152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484784"/>
            <a:ext cx="8280920" cy="496855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случае, если при заключении контракта объем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подлежащих выполнению работ по техническому обслуживанию и (или) ремонту техники, оборудования, оказанию услуг связи, юридических услуг, медицинских услуг, образовательных услуг, услуг общественного питания, услуг переводчика, услуг по перевозкам грузов, пассажиров и багажа, гостиничных услуг, услуг по проведению оценки </a:t>
            </a:r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невозможно определить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в извещении об осуществлении закупки и документации о закупке </a:t>
            </a:r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заказчик указывает цену запасных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частей или </a:t>
            </a:r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каждой запасной части к технике, оборудованию, цену единицы работы или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услуги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 algn="just"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этом в извещении об осуществлении закупки и документации о закупке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должно быть указано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что </a:t>
            </a:r>
            <a:r>
              <a:rPr lang="ru-RU" sz="1600" b="1" u="sng" dirty="0">
                <a:latin typeface="Times New Roman" pitchFamily="18" charset="0"/>
                <a:cs typeface="Times New Roman" pitchFamily="18" charset="0"/>
              </a:rPr>
              <a:t>оплата выполнения работы или оказания услуги осуществляется по цене единицы работы или услуги исходя из объема фактически выполненной работы или оказанной услуги, по цене каждой запасной части к технике, оборудованию исходя из количества запасных частей, поставки которых будут осуществлены в ходе исполнения контракта, но в размере, не превышающем начальной (максимальной) цены контракта, указанной в извещении об осуществлении закупки и документации о </a:t>
            </a: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закупке.</a:t>
            </a:r>
            <a:endParaRPr lang="ru-RU" sz="1600" b="1" u="sng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Рабочий стол\0c97acbc0024bd514ccc18be3ff46b5e_XL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44016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713786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74" y="620688"/>
            <a:ext cx="9011840" cy="5554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18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3528" y="404664"/>
            <a:ext cx="8424936" cy="432048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клининговых услуг 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883309"/>
            <a:ext cx="8923055" cy="5974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81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357434281"/>
              </p:ext>
            </p:extLst>
          </p:nvPr>
        </p:nvGraphicFramePr>
        <p:xfrm>
          <a:off x="2555776" y="188640"/>
          <a:ext cx="6264696" cy="14115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700808"/>
            <a:ext cx="8280920" cy="4968552"/>
          </a:xfrm>
          <a:ln>
            <a:solidFill>
              <a:srgbClr val="CC3300"/>
            </a:solidFill>
          </a:ln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anose="02020603050405020304" pitchFamily="18" charset="0"/>
              </a:rPr>
              <a:t>В извещении и документации должны быть указаны: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26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buFontTx/>
              <a:buChar char="-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сведения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начальной (максимальной) цене договора; </a:t>
            </a:r>
          </a:p>
          <a:p>
            <a:pPr algn="just">
              <a:spcBef>
                <a:spcPts val="0"/>
              </a:spcBef>
              <a:buFontTx/>
              <a:buChar char="-"/>
            </a:pP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Tx/>
              <a:buChar char="-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формула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цены,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устанавливающая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правила расчета сумм, подлежащих уплате заказчиком поставщику (исполнителю, подрядчику) в ходе исполнения договора, и максимальное значение цены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договора; </a:t>
            </a:r>
          </a:p>
          <a:p>
            <a:pPr algn="just">
              <a:spcBef>
                <a:spcPts val="0"/>
              </a:spcBef>
              <a:buFontTx/>
              <a:buChar char="-"/>
            </a:pP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цена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единицы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товара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, работы, услуги и максимальное значение цены договора</a:t>
            </a:r>
          </a:p>
          <a:p>
            <a:pPr marL="0" indent="0" algn="ctr">
              <a:buNone/>
            </a:pPr>
            <a:endParaRPr lang="ru-RU" sz="2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8640"/>
            <a:ext cx="1916832" cy="1411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63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3528" y="404664"/>
            <a:ext cx="8424936" cy="2232248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Типовой контракт на оказание услуг по диагностике, техническому обслуживанию и ремонту автотранспортных средств для обеспечения государственных и муниципальных нужд </a:t>
            </a:r>
            <a:endParaRPr lang="ru-RU" sz="2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Минпромторга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от </a:t>
            </a:r>
            <a:r>
              <a:rPr lang="ru-RU" sz="2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12.03.2018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716)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2780928"/>
            <a:ext cx="8280920" cy="329320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«Оплата оказания услуги осуществляется </a:t>
            </a:r>
            <a:r>
              <a:rPr lang="ru-RU" sz="2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цене единицы услуги</a:t>
            </a: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исходя из объема фактически оказанной услуги, по цене каждой запасной части к автотранспортным средствам, исходя из количества запасных частей, поставки которых будут осуществлены в ходе исполнения контракта (договора), но в размере, не превышающем цены контракта (договора), указанной </a:t>
            </a:r>
            <a:r>
              <a:rPr lang="ru-RU" sz="2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пункте __ </a:t>
            </a: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контракта (договора)»</a:t>
            </a:r>
            <a:endParaRPr lang="ru-RU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35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3528" y="404664"/>
            <a:ext cx="8424936" cy="72008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Примерная (рекомендованная) форма документации 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проведение аукциона в электронном форме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71" y="1196752"/>
            <a:ext cx="8261593" cy="5456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609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3528" y="404664"/>
            <a:ext cx="8424936" cy="72008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заполнения формы документации 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проведение аукциона в электронном форме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96752"/>
            <a:ext cx="8496944" cy="4898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33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23528" y="218863"/>
            <a:ext cx="8424936" cy="54584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Единая информационная система в сфере закупок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08720"/>
            <a:ext cx="8424936" cy="5730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13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23528" y="404664"/>
            <a:ext cx="8424936" cy="504056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Единая информационная система в сфере закупок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18960"/>
            <a:ext cx="8352928" cy="5788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18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23528" y="404664"/>
            <a:ext cx="8424936" cy="504056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Электронная площадка РТС-тендер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48" y="1052736"/>
            <a:ext cx="8604448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18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764704"/>
            <a:ext cx="8894686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26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28267" y="404664"/>
            <a:ext cx="8664213" cy="498029"/>
            <a:chOff x="0" y="348893"/>
            <a:chExt cx="8424936" cy="498029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0" y="348893"/>
              <a:ext cx="8424936" cy="498029"/>
            </a:xfrm>
            <a:prstGeom prst="roundRect">
              <a:avLst/>
            </a:pr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ru-RU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Оказание </a:t>
              </a:r>
              <a:r>
                <a:rPr lang="ru-RU" sz="26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услуг по проведению специальной оценки условий труда</a:t>
              </a:r>
            </a:p>
          </p:txBody>
        </p:sp>
        <p:sp>
          <p:nvSpPr>
            <p:cNvPr id="4" name="Скругленный прямоугольник 4"/>
            <p:cNvSpPr/>
            <p:nvPr/>
          </p:nvSpPr>
          <p:spPr>
            <a:xfrm>
              <a:off x="24312" y="373205"/>
              <a:ext cx="8376312" cy="44940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060" tIns="99060" rIns="99060" bIns="99060" numCol="1" spcCol="1270" anchor="ctr" anchorCtr="0">
              <a:noAutofit/>
            </a:bodyPr>
            <a:lstStyle/>
            <a:p>
              <a:pPr lvl="0" defTabSz="1155700" rtl="0">
                <a:spcBef>
                  <a:spcPct val="0"/>
                </a:spcBef>
                <a:spcAft>
                  <a:spcPct val="35000"/>
                </a:spcAft>
              </a:pPr>
              <a:endParaRPr lang="ru-RU" sz="2600" b="1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67" y="848158"/>
            <a:ext cx="8615458" cy="5523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27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1052736"/>
            <a:ext cx="8424936" cy="5561116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323528" y="404664"/>
            <a:ext cx="8424936" cy="432048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Электронная площадка Сбербанк-АСТ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095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2499367"/>
            <a:ext cx="8280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68451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56" y="260648"/>
            <a:ext cx="9036496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2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32656"/>
            <a:ext cx="8928992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4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3528" y="404664"/>
            <a:ext cx="8424936" cy="498029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 по техническому обслуживанию офисной техники 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2" y="980728"/>
            <a:ext cx="8969448" cy="5677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205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648"/>
            <a:ext cx="9144000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1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6672"/>
            <a:ext cx="8892480" cy="321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47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3528" y="404664"/>
            <a:ext cx="8424936" cy="648072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услуг по проведению обязательного предварительного медицинского осмотра лиц, поступающих на работу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2" y="1085153"/>
            <a:ext cx="8964488" cy="5647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30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13824</TotalTime>
  <Words>461</Words>
  <Application>Microsoft Office PowerPoint</Application>
  <PresentationFormat>Экран (4:3)</PresentationFormat>
  <Paragraphs>49</Paragraphs>
  <Slides>31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5" baseType="lpstr">
      <vt:lpstr>Arial</vt:lpstr>
      <vt:lpstr>Calibri</vt:lpstr>
      <vt:lpstr>Times New Roman</vt:lpstr>
      <vt:lpstr>Тема Office</vt:lpstr>
      <vt:lpstr>    Особенности проведения закупок, когда количество товара, объем работ, услуг определить невозможно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Евдокимова Елена Васильевна</dc:creator>
  <cp:lastModifiedBy>Юлия Михайловна Вакунова</cp:lastModifiedBy>
  <cp:revision>562</cp:revision>
  <cp:lastPrinted>2018-10-30T04:05:08Z</cp:lastPrinted>
  <dcterms:created xsi:type="dcterms:W3CDTF">2016-03-09T10:59:14Z</dcterms:created>
  <dcterms:modified xsi:type="dcterms:W3CDTF">2018-11-01T04:28:45Z</dcterms:modified>
</cp:coreProperties>
</file>